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8" r:id="rId23"/>
    <p:sldId id="279" r:id="rId24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52"/>
    <p:restoredTop sz="94610"/>
  </p:normalViewPr>
  <p:slideViewPr>
    <p:cSldViewPr snapToGrid="0" snapToObjects="1">
      <p:cViewPr>
        <p:scale>
          <a:sx n="92" d="100"/>
          <a:sy n="92" d="100"/>
        </p:scale>
        <p:origin x="616" y="6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6183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2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20.png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5895" y="75895"/>
            <a:ext cx="18288000" cy="10287000"/>
          </a:xfrm>
          <a:prstGeom prst="rect">
            <a:avLst/>
          </a:prstGeom>
          <a:solidFill>
            <a:srgbClr val="0A0A0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3" name="Image 0" descr="gen-dedup-b44965ffe0f11b30d760d541788441ce.png"/>
          <p:cNvPicPr>
            <a:picLocks noChangeAspect="1"/>
          </p:cNvPicPr>
          <p:nvPr/>
        </p:nvPicPr>
        <p:blipFill>
          <a:blip r:embed="rId3"/>
          <a:srcRect l="-402" r="-402"/>
          <a:stretch/>
        </p:blipFill>
        <p:spPr>
          <a:xfrm>
            <a:off x="990295" y="1981505"/>
            <a:ext cx="19202" cy="6476695"/>
          </a:xfrm>
          <a:prstGeom prst="rect">
            <a:avLst/>
          </a:prstGeom>
        </p:spPr>
      </p:pic>
      <p:pic>
        <p:nvPicPr>
          <p:cNvPr id="4" name="Image 1" descr="gen-dedup-9fc4a60fcd8af2058de249a75a445b20.png"/>
          <p:cNvPicPr>
            <a:picLocks noChangeAspect="1"/>
          </p:cNvPicPr>
          <p:nvPr/>
        </p:nvPicPr>
        <p:blipFill>
          <a:blip r:embed="rId4"/>
          <a:srcRect t="-400" b="-400"/>
          <a:stretch/>
        </p:blipFill>
        <p:spPr>
          <a:xfrm>
            <a:off x="1447495" y="5790895"/>
            <a:ext cx="1143000" cy="19202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1447495" y="7981798"/>
            <a:ext cx="3638398" cy="780898"/>
          </a:xfrm>
          <a:prstGeom prst="rect">
            <a:avLst/>
          </a:prstGeom>
          <a:solidFill>
            <a:srgbClr val="141414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Text 2"/>
          <p:cNvSpPr txBox="1"/>
          <p:nvPr/>
        </p:nvSpPr>
        <p:spPr>
          <a:xfrm>
            <a:off x="14554505" y="990295"/>
            <a:ext cx="2857500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1350" kern="0" spc="243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2026 · 10</a:t>
            </a:r>
            <a:endParaRPr lang="en-US" sz="1350" dirty="0"/>
          </a:p>
        </p:txBody>
      </p:sp>
      <p:sp>
        <p:nvSpPr>
          <p:cNvPr id="7" name="Text 3"/>
          <p:cNvSpPr txBox="1"/>
          <p:nvPr/>
        </p:nvSpPr>
        <p:spPr>
          <a:xfrm>
            <a:off x="990295" y="990295"/>
            <a:ext cx="190561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50" b="1" kern="0" spc="528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OMP</a:t>
            </a:r>
            <a:endParaRPr lang="en-US" sz="1650" dirty="0"/>
          </a:p>
        </p:txBody>
      </p:sp>
      <p:sp>
        <p:nvSpPr>
          <p:cNvPr id="8" name="Text 4"/>
          <p:cNvSpPr txBox="1"/>
          <p:nvPr/>
        </p:nvSpPr>
        <p:spPr>
          <a:xfrm>
            <a:off x="990295" y="1352398"/>
            <a:ext cx="1905610" cy="3246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kern="0" spc="198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OPEN MOBILITY PARTNERS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1447495" y="2743200"/>
            <a:ext cx="12382805" cy="9628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7200" b="1" kern="0" spc="-72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OMP 사업 소개서</a:t>
            </a:r>
            <a:endParaRPr lang="en-US" sz="7200" dirty="0"/>
          </a:p>
        </p:txBody>
      </p:sp>
      <p:sp>
        <p:nvSpPr>
          <p:cNvPr id="10" name="Text 6"/>
          <p:cNvSpPr txBox="1"/>
          <p:nvPr/>
        </p:nvSpPr>
        <p:spPr>
          <a:xfrm>
            <a:off x="1447495" y="4172407"/>
            <a:ext cx="14287500" cy="4389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550" kern="0" spc="51" dirty="0">
                <a:solidFill>
                  <a:srgbClr val="D5D5D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주주 참여 · 공동매각 —</a:t>
            </a:r>
            <a:endParaRPr lang="en-US" sz="2550" dirty="0"/>
          </a:p>
        </p:txBody>
      </p:sp>
      <p:sp>
        <p:nvSpPr>
          <p:cNvPr id="11" name="Text 7"/>
          <p:cNvSpPr txBox="1"/>
          <p:nvPr/>
        </p:nvSpPr>
        <p:spPr>
          <a:xfrm>
            <a:off x="1447495" y="4609490"/>
            <a:ext cx="14287500" cy="4389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550" kern="0" spc="51" dirty="0">
                <a:solidFill>
                  <a:srgbClr val="D5D5D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통합 모빌리티 생태계 SPC</a:t>
            </a:r>
            <a:endParaRPr lang="en-US" sz="2550" dirty="0"/>
          </a:p>
        </p:txBody>
      </p:sp>
      <p:sp>
        <p:nvSpPr>
          <p:cNvPr id="12" name="Text 8"/>
          <p:cNvSpPr txBox="1"/>
          <p:nvPr/>
        </p:nvSpPr>
        <p:spPr>
          <a:xfrm>
            <a:off x="1447495" y="6172200"/>
            <a:ext cx="10478110" cy="3337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지역 콜센터 · 개인택시 · 법인택시가 주주로 참여해</a:t>
            </a:r>
            <a:endParaRPr lang="en-US" sz="1650" dirty="0"/>
          </a:p>
        </p:txBody>
      </p:sp>
      <p:sp>
        <p:nvSpPr>
          <p:cNvPr id="13" name="Text 9"/>
          <p:cNvSpPr txBox="1"/>
          <p:nvPr/>
        </p:nvSpPr>
        <p:spPr>
          <a:xfrm>
            <a:off x="1447495" y="6496812"/>
            <a:ext cx="10478110" cy="3337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차량과 요금정보를 제공하는 회사. 인프라는 모빌리티가 필요로 하는</a:t>
            </a:r>
            <a:endParaRPr lang="en-US" sz="1650" dirty="0"/>
          </a:p>
        </p:txBody>
      </p:sp>
      <p:sp>
        <p:nvSpPr>
          <p:cNvPr id="14" name="Text 10"/>
          <p:cNvSpPr txBox="1"/>
          <p:nvPr/>
        </p:nvSpPr>
        <p:spPr>
          <a:xfrm>
            <a:off x="1447495" y="6821424"/>
            <a:ext cx="10478110" cy="3337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발행·결제·정산 회사에 지분 형태로 매각합니다.</a:t>
            </a:r>
            <a:endParaRPr lang="en-US" sz="1650" dirty="0"/>
          </a:p>
        </p:txBody>
      </p:sp>
      <p:sp>
        <p:nvSpPr>
          <p:cNvPr id="15" name="Text 11"/>
          <p:cNvSpPr txBox="1"/>
          <p:nvPr/>
        </p:nvSpPr>
        <p:spPr>
          <a:xfrm>
            <a:off x="1333195" y="8172907"/>
            <a:ext cx="3849624" cy="3813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500" b="1" kern="0" spc="240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참여 조건 협의용 · 2026.10.25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14363395" y="8172907"/>
            <a:ext cx="304861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1200" kern="0" spc="120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대표 · 박대용</a:t>
            </a:r>
            <a:endParaRPr lang="en-US" sz="1200" dirty="0"/>
          </a:p>
        </p:txBody>
      </p:sp>
      <p:sp>
        <p:nvSpPr>
          <p:cNvPr id="17" name="Text 13"/>
          <p:cNvSpPr txBox="1"/>
          <p:nvPr/>
        </p:nvSpPr>
        <p:spPr>
          <a:xfrm>
            <a:off x="14363395" y="8458200"/>
            <a:ext cx="304861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1200" kern="0" spc="72" dirty="0">
                <a:solidFill>
                  <a:srgbClr val="D5D5D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ceo@openmobility.partners</a:t>
            </a:r>
            <a:endParaRPr lang="en-US" sz="1200" dirty="0"/>
          </a:p>
        </p:txBody>
      </p:sp>
      <p:sp>
        <p:nvSpPr>
          <p:cNvPr id="18" name="Text 14"/>
          <p:cNvSpPr txBox="1"/>
          <p:nvPr/>
        </p:nvSpPr>
        <p:spPr>
          <a:xfrm>
            <a:off x="990295" y="10134295"/>
            <a:ext cx="6667805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156" dirty="0">
                <a:solidFill>
                  <a:srgbClr val="52525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OPEN MOBILITY PARTNERS · 2026</a:t>
            </a:r>
            <a:endParaRPr lang="en-US" sz="975" dirty="0"/>
          </a:p>
        </p:txBody>
      </p:sp>
      <p:sp>
        <p:nvSpPr>
          <p:cNvPr id="19" name="Text 15"/>
          <p:cNvSpPr txBox="1"/>
          <p:nvPr/>
        </p:nvSpPr>
        <p:spPr>
          <a:xfrm>
            <a:off x="16745407" y="10001707"/>
            <a:ext cx="1239012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975" kern="0" spc="176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01 / 24</a:t>
            </a:r>
            <a:endParaRPr lang="en-US" sz="97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5895" y="75895"/>
            <a:ext cx="18288000" cy="10287000"/>
          </a:xfrm>
          <a:prstGeom prst="rect">
            <a:avLst/>
          </a:prstGeom>
          <a:solidFill>
            <a:srgbClr val="0A0A0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3" name="Image 0" descr="gen-dedup-a32d067f8211cc8030ac541dea94ecad.png"/>
          <p:cNvPicPr>
            <a:picLocks noChangeAspect="1"/>
          </p:cNvPicPr>
          <p:nvPr/>
        </p:nvPicPr>
        <p:blipFill>
          <a:blip r:embed="rId3"/>
          <a:srcRect t="-420" b="-420"/>
          <a:stretch/>
        </p:blipFill>
        <p:spPr>
          <a:xfrm>
            <a:off x="990295" y="2514600"/>
            <a:ext cx="761695" cy="19202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990295" y="3124505"/>
            <a:ext cx="3295498" cy="4438498"/>
          </a:xfrm>
          <a:prstGeom prst="rect">
            <a:avLst/>
          </a:prstGeom>
          <a:solidFill>
            <a:srgbClr val="141414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Shape 2"/>
          <p:cNvSpPr/>
          <p:nvPr/>
        </p:nvSpPr>
        <p:spPr>
          <a:xfrm>
            <a:off x="4496105" y="3124505"/>
            <a:ext cx="3295498" cy="4438498"/>
          </a:xfrm>
          <a:prstGeom prst="rect">
            <a:avLst/>
          </a:prstGeom>
          <a:solidFill>
            <a:srgbClr val="141414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Shape 3"/>
          <p:cNvSpPr/>
          <p:nvPr/>
        </p:nvSpPr>
        <p:spPr>
          <a:xfrm>
            <a:off x="8001000" y="3124505"/>
            <a:ext cx="3295498" cy="4438498"/>
          </a:xfrm>
          <a:prstGeom prst="rect">
            <a:avLst/>
          </a:prstGeom>
          <a:solidFill>
            <a:srgbClr val="141414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Shape 4"/>
          <p:cNvSpPr/>
          <p:nvPr/>
        </p:nvSpPr>
        <p:spPr>
          <a:xfrm>
            <a:off x="11505895" y="3124505"/>
            <a:ext cx="3295498" cy="4438498"/>
          </a:xfrm>
          <a:prstGeom prst="rect">
            <a:avLst/>
          </a:prstGeom>
          <a:solidFill>
            <a:srgbClr val="141414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Shape 5"/>
          <p:cNvSpPr/>
          <p:nvPr/>
        </p:nvSpPr>
        <p:spPr>
          <a:xfrm>
            <a:off x="15011705" y="3124505"/>
            <a:ext cx="2457907" cy="4438498"/>
          </a:xfrm>
          <a:prstGeom prst="rect">
            <a:avLst/>
          </a:prstGeom>
          <a:solidFill>
            <a:srgbClr val="1A1A1A"/>
          </a:solidFill>
          <a:ln w="12700">
            <a:solidFill>
              <a:srgbClr val="C9A96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9" name="Image 1" descr="gen-dedup-b450bfd104583768d842611c021063a9.png"/>
          <p:cNvPicPr>
            <a:picLocks noChangeAspect="1"/>
          </p:cNvPicPr>
          <p:nvPr/>
        </p:nvPicPr>
        <p:blipFill>
          <a:blip r:embed="rId4"/>
          <a:srcRect l="-2061" r="-2061"/>
          <a:stretch/>
        </p:blipFill>
        <p:spPr>
          <a:xfrm>
            <a:off x="2247595" y="3733495"/>
            <a:ext cx="761695" cy="9144"/>
          </a:xfrm>
          <a:prstGeom prst="rect">
            <a:avLst/>
          </a:prstGeom>
        </p:spPr>
      </p:pic>
      <p:pic>
        <p:nvPicPr>
          <p:cNvPr id="10" name="Image 2" descr="gen-dedup-93757edb4da372ac16223a5015025754.png"/>
          <p:cNvPicPr>
            <a:picLocks noChangeAspect="1"/>
          </p:cNvPicPr>
          <p:nvPr/>
        </p:nvPicPr>
        <p:blipFill>
          <a:blip r:embed="rId5"/>
          <a:srcRect l="-2061" r="-2061"/>
          <a:stretch/>
        </p:blipFill>
        <p:spPr>
          <a:xfrm>
            <a:off x="5753405" y="3733495"/>
            <a:ext cx="761695" cy="9144"/>
          </a:xfrm>
          <a:prstGeom prst="rect">
            <a:avLst/>
          </a:prstGeom>
        </p:spPr>
      </p:pic>
      <p:pic>
        <p:nvPicPr>
          <p:cNvPr id="11" name="Image 3" descr="gen-dedup-93757edb4da372ac16223a5015025754.png"/>
          <p:cNvPicPr>
            <a:picLocks noChangeAspect="1"/>
          </p:cNvPicPr>
          <p:nvPr/>
        </p:nvPicPr>
        <p:blipFill>
          <a:blip r:embed="rId5"/>
          <a:srcRect l="-2061" r="-2061"/>
          <a:stretch/>
        </p:blipFill>
        <p:spPr>
          <a:xfrm>
            <a:off x="9258300" y="3733495"/>
            <a:ext cx="761695" cy="9144"/>
          </a:xfrm>
          <a:prstGeom prst="rect">
            <a:avLst/>
          </a:prstGeom>
        </p:spPr>
      </p:pic>
      <p:pic>
        <p:nvPicPr>
          <p:cNvPr id="12" name="Image 4" descr="gen-dedup-93757edb4da372ac16223a5015025754.png"/>
          <p:cNvPicPr>
            <a:picLocks noChangeAspect="1"/>
          </p:cNvPicPr>
          <p:nvPr/>
        </p:nvPicPr>
        <p:blipFill>
          <a:blip r:embed="rId5"/>
          <a:srcRect l="-2061" r="-2061"/>
          <a:stretch/>
        </p:blipFill>
        <p:spPr>
          <a:xfrm>
            <a:off x="12763195" y="3733495"/>
            <a:ext cx="761695" cy="9144"/>
          </a:xfrm>
          <a:prstGeom prst="rect">
            <a:avLst/>
          </a:prstGeom>
        </p:spPr>
      </p:pic>
      <p:pic>
        <p:nvPicPr>
          <p:cNvPr id="13" name="Image 5" descr="gen-dedup-b450bfd104583768d842611c021063a9.png"/>
          <p:cNvPicPr>
            <a:picLocks noChangeAspect="1"/>
          </p:cNvPicPr>
          <p:nvPr/>
        </p:nvPicPr>
        <p:blipFill>
          <a:blip r:embed="rId4"/>
          <a:srcRect l="-2061" r="-2061"/>
          <a:stretch/>
        </p:blipFill>
        <p:spPr>
          <a:xfrm>
            <a:off x="15849295" y="3733495"/>
            <a:ext cx="761695" cy="9144"/>
          </a:xfrm>
          <a:prstGeom prst="rect">
            <a:avLst/>
          </a:prstGeom>
        </p:spPr>
      </p:pic>
      <p:sp>
        <p:nvSpPr>
          <p:cNvPr id="14" name="Text 6"/>
          <p:cNvSpPr txBox="1"/>
          <p:nvPr/>
        </p:nvSpPr>
        <p:spPr>
          <a:xfrm>
            <a:off x="990295" y="838505"/>
            <a:ext cx="190561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312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CONTENTS</a:t>
            </a:r>
            <a:endParaRPr lang="en-US" sz="975" dirty="0"/>
          </a:p>
        </p:txBody>
      </p:sp>
      <p:sp>
        <p:nvSpPr>
          <p:cNvPr id="15" name="Text 7"/>
          <p:cNvSpPr txBox="1"/>
          <p:nvPr/>
        </p:nvSpPr>
        <p:spPr>
          <a:xfrm>
            <a:off x="16745407" y="10001707"/>
            <a:ext cx="1239012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975" kern="0" spc="176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02 / 24</a:t>
            </a:r>
            <a:endParaRPr lang="en-US" sz="975" dirty="0"/>
          </a:p>
        </p:txBody>
      </p:sp>
      <p:sp>
        <p:nvSpPr>
          <p:cNvPr id="16" name="Text 8"/>
          <p:cNvSpPr txBox="1"/>
          <p:nvPr/>
        </p:nvSpPr>
        <p:spPr>
          <a:xfrm>
            <a:off x="990295" y="1295705"/>
            <a:ext cx="14287500" cy="6007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5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다섯 개의 장으로 정리합니다</a:t>
            </a:r>
            <a:endParaRPr lang="en-US" sz="4500" dirty="0"/>
          </a:p>
        </p:txBody>
      </p:sp>
      <p:sp>
        <p:nvSpPr>
          <p:cNvPr id="17" name="Text 9"/>
          <p:cNvSpPr txBox="1"/>
          <p:nvPr/>
        </p:nvSpPr>
        <p:spPr>
          <a:xfrm>
            <a:off x="990295" y="2171700"/>
            <a:ext cx="5715000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350" kern="0" spc="135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24 pages · 2026 · 10</a:t>
            </a:r>
            <a:endParaRPr lang="en-US" sz="1350" dirty="0"/>
          </a:p>
        </p:txBody>
      </p:sp>
      <p:sp>
        <p:nvSpPr>
          <p:cNvPr id="18" name="Text 10"/>
          <p:cNvSpPr txBox="1"/>
          <p:nvPr/>
        </p:nvSpPr>
        <p:spPr>
          <a:xfrm>
            <a:off x="990295" y="3353105"/>
            <a:ext cx="327721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050" kern="0" spc="315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PART 01</a:t>
            </a:r>
            <a:endParaRPr lang="en-US" sz="1050" dirty="0"/>
          </a:p>
        </p:txBody>
      </p:sp>
      <p:sp>
        <p:nvSpPr>
          <p:cNvPr id="19" name="Text 11"/>
          <p:cNvSpPr txBox="1"/>
          <p:nvPr/>
        </p:nvSpPr>
        <p:spPr>
          <a:xfrm>
            <a:off x="990295" y="4019702"/>
            <a:ext cx="3277210" cy="419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대표와 발자취</a:t>
            </a:r>
            <a:endParaRPr lang="en-US" sz="2250" dirty="0"/>
          </a:p>
        </p:txBody>
      </p:sp>
      <p:sp>
        <p:nvSpPr>
          <p:cNvPr id="20" name="Text 12"/>
          <p:cNvSpPr txBox="1"/>
          <p:nvPr/>
        </p:nvSpPr>
        <p:spPr>
          <a:xfrm>
            <a:off x="990295" y="4629607"/>
            <a:ext cx="327721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050" kern="0" spc="189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03 — 07</a:t>
            </a:r>
            <a:endParaRPr lang="en-US" sz="1050" dirty="0"/>
          </a:p>
        </p:txBody>
      </p:sp>
      <p:sp>
        <p:nvSpPr>
          <p:cNvPr id="21" name="Text 13"/>
          <p:cNvSpPr txBox="1"/>
          <p:nvPr/>
        </p:nvSpPr>
        <p:spPr>
          <a:xfrm>
            <a:off x="990295" y="5105095"/>
            <a:ext cx="3277210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125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박대용 소개 · 창업 여정</a:t>
            </a:r>
            <a:endParaRPr lang="en-US" sz="1125" dirty="0"/>
          </a:p>
        </p:txBody>
      </p:sp>
      <p:sp>
        <p:nvSpPr>
          <p:cNvPr id="22" name="Text 14"/>
          <p:cNvSpPr txBox="1"/>
          <p:nvPr/>
        </p:nvSpPr>
        <p:spPr>
          <a:xfrm>
            <a:off x="990295" y="5341010"/>
            <a:ext cx="3277210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125" dirty="0">
                <a:solidFill>
                  <a:srgbClr val="D5D5D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발자취 ①② · 협약 · 시장 도전</a:t>
            </a:r>
            <a:endParaRPr lang="en-US" sz="1125" dirty="0"/>
          </a:p>
        </p:txBody>
      </p:sp>
      <p:sp>
        <p:nvSpPr>
          <p:cNvPr id="23" name="Text 15"/>
          <p:cNvSpPr txBox="1"/>
          <p:nvPr/>
        </p:nvSpPr>
        <p:spPr>
          <a:xfrm>
            <a:off x="4496105" y="3353105"/>
            <a:ext cx="327721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050" kern="0" spc="315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PART 02</a:t>
            </a:r>
            <a:endParaRPr lang="en-US" sz="1050" dirty="0"/>
          </a:p>
        </p:txBody>
      </p:sp>
      <p:sp>
        <p:nvSpPr>
          <p:cNvPr id="24" name="Text 16"/>
          <p:cNvSpPr txBox="1"/>
          <p:nvPr/>
        </p:nvSpPr>
        <p:spPr>
          <a:xfrm>
            <a:off x="4496105" y="4019702"/>
            <a:ext cx="3277210" cy="419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회사·역할</a:t>
            </a:r>
            <a:endParaRPr lang="en-US" sz="2250" dirty="0"/>
          </a:p>
        </p:txBody>
      </p:sp>
      <p:sp>
        <p:nvSpPr>
          <p:cNvPr id="25" name="Text 17"/>
          <p:cNvSpPr txBox="1"/>
          <p:nvPr/>
        </p:nvSpPr>
        <p:spPr>
          <a:xfrm>
            <a:off x="4496105" y="4629607"/>
            <a:ext cx="327721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050" kern="0" spc="189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08 — 11</a:t>
            </a:r>
            <a:endParaRPr lang="en-US" sz="1050" dirty="0"/>
          </a:p>
        </p:txBody>
      </p:sp>
      <p:sp>
        <p:nvSpPr>
          <p:cNvPr id="26" name="Text 18"/>
          <p:cNvSpPr txBox="1"/>
          <p:nvPr/>
        </p:nvSpPr>
        <p:spPr>
          <a:xfrm>
            <a:off x="4496105" y="5105095"/>
            <a:ext cx="3277210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125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OMP 정의 · 핵심 제안 3가지</a:t>
            </a:r>
            <a:endParaRPr lang="en-US" sz="1125" dirty="0"/>
          </a:p>
        </p:txBody>
      </p:sp>
      <p:sp>
        <p:nvSpPr>
          <p:cNvPr id="27" name="Text 19"/>
          <p:cNvSpPr txBox="1"/>
          <p:nvPr/>
        </p:nvSpPr>
        <p:spPr>
          <a:xfrm>
            <a:off x="4496105" y="5341010"/>
            <a:ext cx="3277210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125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사업자 · OMP 역할</a:t>
            </a:r>
            <a:endParaRPr lang="en-US" sz="1125" dirty="0"/>
          </a:p>
        </p:txBody>
      </p:sp>
      <p:sp>
        <p:nvSpPr>
          <p:cNvPr id="28" name="Text 20"/>
          <p:cNvSpPr txBox="1"/>
          <p:nvPr/>
        </p:nvSpPr>
        <p:spPr>
          <a:xfrm>
            <a:off x="8001000" y="3353105"/>
            <a:ext cx="327721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050" kern="0" spc="315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PART 03</a:t>
            </a:r>
            <a:endParaRPr lang="en-US" sz="1050" dirty="0"/>
          </a:p>
        </p:txBody>
      </p:sp>
      <p:sp>
        <p:nvSpPr>
          <p:cNvPr id="29" name="Text 21"/>
          <p:cNvSpPr txBox="1"/>
          <p:nvPr/>
        </p:nvSpPr>
        <p:spPr>
          <a:xfrm>
            <a:off x="8001000" y="4019702"/>
            <a:ext cx="3277210" cy="419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주식·지분</a:t>
            </a:r>
            <a:endParaRPr lang="en-US" sz="2250" dirty="0"/>
          </a:p>
        </p:txBody>
      </p:sp>
      <p:sp>
        <p:nvSpPr>
          <p:cNvPr id="30" name="Text 22"/>
          <p:cNvSpPr txBox="1"/>
          <p:nvPr/>
        </p:nvSpPr>
        <p:spPr>
          <a:xfrm>
            <a:off x="8001000" y="4629607"/>
            <a:ext cx="327721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050" kern="0" spc="189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12 — 15</a:t>
            </a:r>
            <a:endParaRPr lang="en-US" sz="1050" dirty="0"/>
          </a:p>
        </p:txBody>
      </p:sp>
      <p:sp>
        <p:nvSpPr>
          <p:cNvPr id="31" name="Text 23"/>
          <p:cNvSpPr txBox="1"/>
          <p:nvPr/>
        </p:nvSpPr>
        <p:spPr>
          <a:xfrm>
            <a:off x="8001000" y="5105095"/>
            <a:ext cx="3277210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125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인정시간 · 지분율</a:t>
            </a:r>
            <a:endParaRPr lang="en-US" sz="1125" dirty="0"/>
          </a:p>
        </p:txBody>
      </p:sp>
      <p:sp>
        <p:nvSpPr>
          <p:cNvPr id="32" name="Text 24"/>
          <p:cNvSpPr txBox="1"/>
          <p:nvPr/>
        </p:nvSpPr>
        <p:spPr>
          <a:xfrm>
            <a:off x="8001000" y="5341010"/>
            <a:ext cx="3277210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125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앱 운영 · 성과 평가</a:t>
            </a:r>
            <a:endParaRPr lang="en-US" sz="1125" dirty="0"/>
          </a:p>
        </p:txBody>
      </p:sp>
      <p:sp>
        <p:nvSpPr>
          <p:cNvPr id="33" name="Text 25"/>
          <p:cNvSpPr txBox="1"/>
          <p:nvPr/>
        </p:nvSpPr>
        <p:spPr>
          <a:xfrm>
            <a:off x="11505895" y="3353105"/>
            <a:ext cx="327721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050" kern="0" spc="315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PART 04</a:t>
            </a:r>
            <a:endParaRPr lang="en-US" sz="1050" dirty="0"/>
          </a:p>
        </p:txBody>
      </p:sp>
      <p:sp>
        <p:nvSpPr>
          <p:cNvPr id="34" name="Text 26"/>
          <p:cNvSpPr txBox="1"/>
          <p:nvPr/>
        </p:nvSpPr>
        <p:spPr>
          <a:xfrm>
            <a:off x="11505895" y="4019702"/>
            <a:ext cx="3277210" cy="419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22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매각·연결</a:t>
            </a:r>
            <a:endParaRPr lang="en-US" sz="2250" dirty="0"/>
          </a:p>
        </p:txBody>
      </p:sp>
      <p:sp>
        <p:nvSpPr>
          <p:cNvPr id="35" name="Text 27"/>
          <p:cNvSpPr txBox="1"/>
          <p:nvPr/>
        </p:nvSpPr>
        <p:spPr>
          <a:xfrm>
            <a:off x="11505895" y="4629607"/>
            <a:ext cx="327721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050" kern="0" spc="189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16 — 21</a:t>
            </a:r>
            <a:endParaRPr lang="en-US" sz="1050" dirty="0"/>
          </a:p>
        </p:txBody>
      </p:sp>
      <p:sp>
        <p:nvSpPr>
          <p:cNvPr id="36" name="Text 28"/>
          <p:cNvSpPr txBox="1"/>
          <p:nvPr/>
        </p:nvSpPr>
        <p:spPr>
          <a:xfrm>
            <a:off x="11505895" y="5105095"/>
            <a:ext cx="3277210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125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일부 매각 · 추가 · 전체</a:t>
            </a:r>
            <a:endParaRPr lang="en-US" sz="1125" dirty="0"/>
          </a:p>
        </p:txBody>
      </p:sp>
      <p:sp>
        <p:nvSpPr>
          <p:cNvPr id="37" name="Text 29"/>
          <p:cNvSpPr txBox="1"/>
          <p:nvPr/>
        </p:nvSpPr>
        <p:spPr>
          <a:xfrm>
            <a:off x="11505895" y="5341010"/>
            <a:ext cx="3277210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125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공동매각 6단계 절차</a:t>
            </a:r>
            <a:endParaRPr lang="en-US" sz="1125" dirty="0"/>
          </a:p>
        </p:txBody>
      </p:sp>
      <p:sp>
        <p:nvSpPr>
          <p:cNvPr id="38" name="Text 30"/>
          <p:cNvSpPr txBox="1"/>
          <p:nvPr/>
        </p:nvSpPr>
        <p:spPr>
          <a:xfrm>
            <a:off x="15011705" y="3353105"/>
            <a:ext cx="2438705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050" kern="0" spc="315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PART 05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15011705" y="4019702"/>
            <a:ext cx="2438705" cy="3337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운영 규정·해외자본</a:t>
            </a:r>
            <a:endParaRPr lang="en-US" sz="1800" dirty="0"/>
          </a:p>
        </p:txBody>
      </p:sp>
      <p:sp>
        <p:nvSpPr>
          <p:cNvPr id="40" name="Text 32"/>
          <p:cNvSpPr txBox="1"/>
          <p:nvPr/>
        </p:nvSpPr>
        <p:spPr>
          <a:xfrm>
            <a:off x="15011705" y="4629607"/>
            <a:ext cx="2438705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050" kern="0" spc="189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 — 24</a:t>
            </a:r>
            <a:endParaRPr lang="en-US" sz="1050" dirty="0"/>
          </a:p>
        </p:txBody>
      </p:sp>
      <p:sp>
        <p:nvSpPr>
          <p:cNvPr id="41" name="Text 33"/>
          <p:cNvSpPr txBox="1"/>
          <p:nvPr/>
        </p:nvSpPr>
        <p:spPr>
          <a:xfrm>
            <a:off x="15011705" y="5105095"/>
            <a:ext cx="243870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운영 규정 · 자주 묻는 내용</a:t>
            </a:r>
            <a:endParaRPr lang="en-US" sz="1050" dirty="0"/>
          </a:p>
        </p:txBody>
      </p:sp>
      <p:sp>
        <p:nvSpPr>
          <p:cNvPr id="42" name="Text 34"/>
          <p:cNvSpPr txBox="1"/>
          <p:nvPr/>
        </p:nvSpPr>
        <p:spPr>
          <a:xfrm>
            <a:off x="15011705" y="5325466"/>
            <a:ext cx="243870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D5D5D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해외자본 · 마무리</a:t>
            </a:r>
            <a:endParaRPr lang="en-US" sz="1050" dirty="0"/>
          </a:p>
        </p:txBody>
      </p:sp>
      <p:sp>
        <p:nvSpPr>
          <p:cNvPr id="43" name="Text 35"/>
          <p:cNvSpPr txBox="1"/>
          <p:nvPr/>
        </p:nvSpPr>
        <p:spPr>
          <a:xfrm>
            <a:off x="990295" y="8458200"/>
            <a:ext cx="16459200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350" kern="0" spc="135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대표 → 발자취 → 회사·역할 → 주식·지분 → 매각 → 운영 규정·해외자본의 흐름으로 정리합니다.</a:t>
            </a:r>
            <a:endParaRPr lang="en-US" sz="1350" dirty="0"/>
          </a:p>
        </p:txBody>
      </p:sp>
      <p:sp>
        <p:nvSpPr>
          <p:cNvPr id="44" name="Text 36"/>
          <p:cNvSpPr txBox="1"/>
          <p:nvPr/>
        </p:nvSpPr>
        <p:spPr>
          <a:xfrm>
            <a:off x="990295" y="9411005"/>
            <a:ext cx="1428750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98" dirty="0">
                <a:solidFill>
                  <a:srgbClr val="52525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본 안내서의 수치와 사례는 제안을 돕기 위한 예시입니다. 확정 조건은 참여 전에 계약으로 정합니다.</a:t>
            </a:r>
            <a:endParaRPr lang="en-US" sz="97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5895" y="75895"/>
            <a:ext cx="18288000" cy="10287000"/>
          </a:xfrm>
          <a:prstGeom prst="rect">
            <a:avLst/>
          </a:prstGeom>
          <a:solidFill>
            <a:srgbClr val="0A0A0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3" name="Image 0" descr="gen-dedup-a32d067f8211cc8030ac541dea94ecad.png"/>
          <p:cNvPicPr>
            <a:picLocks noChangeAspect="1"/>
          </p:cNvPicPr>
          <p:nvPr/>
        </p:nvPicPr>
        <p:blipFill>
          <a:blip r:embed="rId3"/>
          <a:srcRect t="-420" b="-420"/>
          <a:stretch/>
        </p:blipFill>
        <p:spPr>
          <a:xfrm>
            <a:off x="8076895" y="3696005"/>
            <a:ext cx="761695" cy="19202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990295" y="1695298"/>
            <a:ext cx="6495898" cy="7067398"/>
          </a:xfrm>
          <a:prstGeom prst="rect">
            <a:avLst/>
          </a:prstGeom>
          <a:solidFill>
            <a:srgbClr val="141414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5" name="Image 1" descr="박대용 대표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8895" y="1933956"/>
            <a:ext cx="6019495" cy="6286500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1218895" y="7886700"/>
            <a:ext cx="1143000" cy="342900"/>
          </a:xfrm>
          <a:prstGeom prst="rect">
            <a:avLst/>
          </a:prstGeom>
          <a:solidFill>
            <a:srgbClr val="0A0A0A">
              <a:alpha val="78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Text 3"/>
          <p:cNvSpPr txBox="1"/>
          <p:nvPr/>
        </p:nvSpPr>
        <p:spPr>
          <a:xfrm>
            <a:off x="1218895" y="7886700"/>
            <a:ext cx="11430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975" kern="0" spc="176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FOUNDER</a:t>
            </a:r>
            <a:endParaRPr lang="en-US" sz="975" dirty="0"/>
          </a:p>
        </p:txBody>
      </p:sp>
      <p:sp>
        <p:nvSpPr>
          <p:cNvPr id="8" name="Text 4"/>
          <p:cNvSpPr txBox="1"/>
          <p:nvPr/>
        </p:nvSpPr>
        <p:spPr>
          <a:xfrm>
            <a:off x="8076895" y="1714500"/>
            <a:ext cx="190561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312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PART 01 · FOUNDER</a:t>
            </a:r>
            <a:endParaRPr lang="en-US" sz="975" dirty="0"/>
          </a:p>
        </p:txBody>
      </p:sp>
      <p:sp>
        <p:nvSpPr>
          <p:cNvPr id="9" name="Text 5"/>
          <p:cNvSpPr txBox="1"/>
          <p:nvPr/>
        </p:nvSpPr>
        <p:spPr>
          <a:xfrm>
            <a:off x="8076895" y="2266798"/>
            <a:ext cx="9525305" cy="6483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박대용</a:t>
            </a:r>
            <a:endParaRPr lang="en-US" sz="4800" dirty="0"/>
          </a:p>
        </p:txBody>
      </p:sp>
      <p:sp>
        <p:nvSpPr>
          <p:cNvPr id="10" name="Text 6"/>
          <p:cNvSpPr txBox="1"/>
          <p:nvPr/>
        </p:nvSpPr>
        <p:spPr>
          <a:xfrm>
            <a:off x="8076895" y="3086100"/>
            <a:ext cx="9525305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50" kern="0" spc="99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Park Dae-yong · Founder &amp; CEO</a:t>
            </a:r>
            <a:endParaRPr lang="en-US" sz="1650" dirty="0"/>
          </a:p>
        </p:txBody>
      </p:sp>
      <p:sp>
        <p:nvSpPr>
          <p:cNvPr id="11" name="Text 7"/>
          <p:cNvSpPr txBox="1"/>
          <p:nvPr/>
        </p:nvSpPr>
        <p:spPr>
          <a:xfrm>
            <a:off x="8076895" y="4076395"/>
            <a:ext cx="9335110" cy="419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모빌리티 분야의 사업자를</a:t>
            </a:r>
            <a:endParaRPr lang="en-US" sz="2400" dirty="0"/>
          </a:p>
        </p:txBody>
      </p:sp>
      <p:sp>
        <p:nvSpPr>
          <p:cNvPr id="12" name="Text 8"/>
          <p:cNvSpPr txBox="1"/>
          <p:nvPr/>
        </p:nvSpPr>
        <p:spPr>
          <a:xfrm>
            <a:off x="8076895" y="4487875"/>
            <a:ext cx="9335110" cy="419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다시 주체로 세우는 구조를 만듭니다.</a:t>
            </a:r>
            <a:endParaRPr lang="en-US" sz="2400" dirty="0"/>
          </a:p>
        </p:txBody>
      </p:sp>
      <p:sp>
        <p:nvSpPr>
          <p:cNvPr id="13" name="Text 9"/>
          <p:cNvSpPr txBox="1"/>
          <p:nvPr/>
        </p:nvSpPr>
        <p:spPr>
          <a:xfrm>
            <a:off x="8076895" y="5600700"/>
            <a:ext cx="9335110" cy="3145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큐뱅을 창업해 매각했고, 엑시스모빌리티에서 모빌리티 사업의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8076895" y="5915254"/>
            <a:ext cx="9335110" cy="3145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한계를 직접 겪었습니다. 카카오의 독점과 영세 사업자의 폐업을</a:t>
            </a:r>
            <a:endParaRPr lang="en-US" sz="1500" dirty="0"/>
          </a:p>
        </p:txBody>
      </p:sp>
      <p:sp>
        <p:nvSpPr>
          <p:cNvPr id="15" name="Text 11"/>
          <p:cNvSpPr txBox="1"/>
          <p:nvPr/>
        </p:nvSpPr>
        <p:spPr>
          <a:xfrm>
            <a:off x="8076895" y="6229807"/>
            <a:ext cx="9335110" cy="3145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지켜보면서, –합병 가능한 인프라 형태– 가 가장 현실적인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8076895" y="6543446"/>
            <a:ext cx="9335110" cy="3145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구조라고 판단했습니다.</a:t>
            </a:r>
            <a:endParaRPr lang="en-US" sz="1500" dirty="0"/>
          </a:p>
        </p:txBody>
      </p:sp>
      <p:sp>
        <p:nvSpPr>
          <p:cNvPr id="17" name="Text 13"/>
          <p:cNvSpPr txBox="1"/>
          <p:nvPr/>
        </p:nvSpPr>
        <p:spPr>
          <a:xfrm>
            <a:off x="8076895" y="7791602"/>
            <a:ext cx="933511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kern="0" spc="168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큐뱅 창업자 · (구 두빛나래소프트) · 매각 후 엑시스모빌리티</a:t>
            </a:r>
            <a:endParaRPr lang="en-US" sz="1050" dirty="0"/>
          </a:p>
        </p:txBody>
      </p:sp>
      <p:sp>
        <p:nvSpPr>
          <p:cNvPr id="18" name="Text 14"/>
          <p:cNvSpPr txBox="1"/>
          <p:nvPr/>
        </p:nvSpPr>
        <p:spPr>
          <a:xfrm>
            <a:off x="990295" y="10134295"/>
            <a:ext cx="571500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156" dirty="0">
                <a:solidFill>
                  <a:srgbClr val="52525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OPEN MOBILITY PARTNERS</a:t>
            </a:r>
            <a:endParaRPr lang="en-US" sz="975" dirty="0"/>
          </a:p>
        </p:txBody>
      </p:sp>
      <p:sp>
        <p:nvSpPr>
          <p:cNvPr id="19" name="Text 15"/>
          <p:cNvSpPr txBox="1"/>
          <p:nvPr/>
        </p:nvSpPr>
        <p:spPr>
          <a:xfrm>
            <a:off x="16745407" y="10001707"/>
            <a:ext cx="1239012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975" kern="0" spc="176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03 / 24</a:t>
            </a:r>
            <a:endParaRPr lang="en-US" sz="9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5895" y="75895"/>
            <a:ext cx="18288000" cy="10287000"/>
          </a:xfrm>
          <a:prstGeom prst="rect">
            <a:avLst/>
          </a:prstGeom>
          <a:solidFill>
            <a:srgbClr val="0A0A0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3" name="Image 0" descr="gen-dedup-9fc4a60fcd8af2058de249a75a445b20.png"/>
          <p:cNvPicPr>
            <a:picLocks noChangeAspect="1"/>
          </p:cNvPicPr>
          <p:nvPr/>
        </p:nvPicPr>
        <p:blipFill>
          <a:blip r:embed="rId3"/>
          <a:srcRect t="-400" b="-400"/>
          <a:stretch/>
        </p:blipFill>
        <p:spPr>
          <a:xfrm>
            <a:off x="990295" y="2743200"/>
            <a:ext cx="1143000" cy="19202"/>
          </a:xfrm>
          <a:prstGeom prst="rect">
            <a:avLst/>
          </a:prstGeom>
        </p:spPr>
      </p:pic>
      <p:pic>
        <p:nvPicPr>
          <p:cNvPr id="4" name="Image 1" descr="gen-dedup-459aa7801360a7c47f3a7c3618af6a5a.png"/>
          <p:cNvPicPr>
            <a:picLocks noChangeAspect="1"/>
          </p:cNvPicPr>
          <p:nvPr/>
        </p:nvPicPr>
        <p:blipFill>
          <a:blip r:embed="rId4"/>
          <a:srcRect l="-2127" r="-2127"/>
          <a:stretch/>
        </p:blipFill>
        <p:spPr>
          <a:xfrm>
            <a:off x="6133795" y="6152998"/>
            <a:ext cx="514807" cy="9144"/>
          </a:xfrm>
          <a:prstGeom prst="rect">
            <a:avLst/>
          </a:prstGeom>
        </p:spPr>
      </p:pic>
      <p:pic>
        <p:nvPicPr>
          <p:cNvPr id="5" name="Image 2" descr="gen-dedup-459aa7801360a7c47f3a7c3618af6a5a.png"/>
          <p:cNvPicPr>
            <a:picLocks noChangeAspect="1"/>
          </p:cNvPicPr>
          <p:nvPr/>
        </p:nvPicPr>
        <p:blipFill>
          <a:blip r:embed="rId4"/>
          <a:srcRect l="-2127" r="-2127"/>
          <a:stretch/>
        </p:blipFill>
        <p:spPr>
          <a:xfrm>
            <a:off x="11792102" y="6152998"/>
            <a:ext cx="514807" cy="9144"/>
          </a:xfrm>
          <a:prstGeom prst="rect">
            <a:avLst/>
          </a:prstGeom>
        </p:spPr>
      </p:pic>
      <p:sp>
        <p:nvSpPr>
          <p:cNvPr id="6" name="Shape 1"/>
          <p:cNvSpPr/>
          <p:nvPr/>
        </p:nvSpPr>
        <p:spPr>
          <a:xfrm>
            <a:off x="990295" y="4076395"/>
            <a:ext cx="5162702" cy="4209898"/>
          </a:xfrm>
          <a:prstGeom prst="rect">
            <a:avLst/>
          </a:prstGeom>
          <a:solidFill>
            <a:srgbClr val="141414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Shape 2"/>
          <p:cNvSpPr/>
          <p:nvPr/>
        </p:nvSpPr>
        <p:spPr>
          <a:xfrm>
            <a:off x="6648602" y="4076395"/>
            <a:ext cx="5162702" cy="4209898"/>
          </a:xfrm>
          <a:prstGeom prst="rect">
            <a:avLst/>
          </a:prstGeom>
          <a:solidFill>
            <a:srgbClr val="141414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Shape 3"/>
          <p:cNvSpPr/>
          <p:nvPr/>
        </p:nvSpPr>
        <p:spPr>
          <a:xfrm>
            <a:off x="12305995" y="4076395"/>
            <a:ext cx="5162702" cy="4209898"/>
          </a:xfrm>
          <a:prstGeom prst="rect">
            <a:avLst/>
          </a:prstGeom>
          <a:solidFill>
            <a:srgbClr val="1A1A1A"/>
          </a:solidFill>
          <a:ln w="12700">
            <a:solidFill>
              <a:srgbClr val="C9A96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9" name="Image 3" descr="gen-dedup-bc8cfffcc18fd6966d3ef85d79f0c436.png"/>
          <p:cNvPicPr>
            <a:picLocks noChangeAspect="1"/>
          </p:cNvPicPr>
          <p:nvPr/>
        </p:nvPicPr>
        <p:blipFill>
          <a:blip r:embed="rId5"/>
          <a:srcRect l="-2094" r="-2094"/>
          <a:stretch/>
        </p:blipFill>
        <p:spPr>
          <a:xfrm>
            <a:off x="2800807" y="5410505"/>
            <a:ext cx="1524305" cy="9144"/>
          </a:xfrm>
          <a:prstGeom prst="rect">
            <a:avLst/>
          </a:prstGeom>
        </p:spPr>
      </p:pic>
      <p:pic>
        <p:nvPicPr>
          <p:cNvPr id="10" name="Image 4" descr="gen-dedup-bc8cfffcc18fd6966d3ef85d79f0c436.png"/>
          <p:cNvPicPr>
            <a:picLocks noChangeAspect="1"/>
          </p:cNvPicPr>
          <p:nvPr/>
        </p:nvPicPr>
        <p:blipFill>
          <a:blip r:embed="rId5"/>
          <a:srcRect l="-2094" r="-2094"/>
          <a:stretch/>
        </p:blipFill>
        <p:spPr>
          <a:xfrm>
            <a:off x="8458200" y="5410505"/>
            <a:ext cx="1524305" cy="9144"/>
          </a:xfrm>
          <a:prstGeom prst="rect">
            <a:avLst/>
          </a:prstGeom>
        </p:spPr>
      </p:pic>
      <p:pic>
        <p:nvPicPr>
          <p:cNvPr id="11" name="Image 5" descr="gen-dedup-9792bca36af5d25e356e71e99f8a1e63.png"/>
          <p:cNvPicPr>
            <a:picLocks noChangeAspect="1"/>
          </p:cNvPicPr>
          <p:nvPr/>
        </p:nvPicPr>
        <p:blipFill>
          <a:blip r:embed="rId6"/>
          <a:srcRect l="-2094" r="-2094"/>
          <a:stretch/>
        </p:blipFill>
        <p:spPr>
          <a:xfrm>
            <a:off x="14116507" y="5410505"/>
            <a:ext cx="1524305" cy="9144"/>
          </a:xfrm>
          <a:prstGeom prst="rect">
            <a:avLst/>
          </a:prstGeom>
        </p:spPr>
      </p:pic>
      <p:sp>
        <p:nvSpPr>
          <p:cNvPr id="12" name="Text 4"/>
          <p:cNvSpPr txBox="1"/>
          <p:nvPr/>
        </p:nvSpPr>
        <p:spPr>
          <a:xfrm>
            <a:off x="990295" y="990295"/>
            <a:ext cx="190561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312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PART 01</a:t>
            </a:r>
            <a:endParaRPr lang="en-US" sz="975" dirty="0"/>
          </a:p>
        </p:txBody>
      </p:sp>
      <p:sp>
        <p:nvSpPr>
          <p:cNvPr id="13" name="Text 5"/>
          <p:cNvSpPr txBox="1"/>
          <p:nvPr/>
        </p:nvSpPr>
        <p:spPr>
          <a:xfrm>
            <a:off x="16745407" y="10001707"/>
            <a:ext cx="1239012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975" kern="0" spc="176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04 / 24</a:t>
            </a:r>
            <a:endParaRPr lang="en-US" sz="975" dirty="0"/>
          </a:p>
        </p:txBody>
      </p:sp>
      <p:sp>
        <p:nvSpPr>
          <p:cNvPr id="14" name="Text 6"/>
          <p:cNvSpPr txBox="1"/>
          <p:nvPr/>
        </p:nvSpPr>
        <p:spPr>
          <a:xfrm>
            <a:off x="990295" y="1600200"/>
            <a:ext cx="14287500" cy="6007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5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 단계의 창업 여정</a:t>
            </a:r>
            <a:endParaRPr lang="en-US" sz="4500" dirty="0"/>
          </a:p>
        </p:txBody>
      </p:sp>
      <p:sp>
        <p:nvSpPr>
          <p:cNvPr id="15" name="Text 7"/>
          <p:cNvSpPr txBox="1"/>
          <p:nvPr/>
        </p:nvSpPr>
        <p:spPr>
          <a:xfrm>
            <a:off x="990295" y="3029407"/>
            <a:ext cx="12382805" cy="3145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QR 가맹 영업에서 출발해, 모빌리티 운영을 거쳐, 인수합병이 가능한 SPC를 설립합니다.</a:t>
            </a:r>
            <a:endParaRPr lang="en-US" sz="1650" dirty="0"/>
          </a:p>
        </p:txBody>
      </p:sp>
      <p:sp>
        <p:nvSpPr>
          <p:cNvPr id="16" name="Text 8"/>
          <p:cNvSpPr txBox="1"/>
          <p:nvPr/>
        </p:nvSpPr>
        <p:spPr>
          <a:xfrm>
            <a:off x="990295" y="4267505"/>
            <a:ext cx="5143500" cy="7626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000" b="1" kern="0" spc="240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01</a:t>
            </a:r>
            <a:endParaRPr lang="en-US" sz="6000" dirty="0"/>
          </a:p>
        </p:txBody>
      </p:sp>
      <p:sp>
        <p:nvSpPr>
          <p:cNvPr id="17" name="Text 9"/>
          <p:cNvSpPr txBox="1"/>
          <p:nvPr/>
        </p:nvSpPr>
        <p:spPr>
          <a:xfrm>
            <a:off x="990295" y="5790895"/>
            <a:ext cx="5143500" cy="4389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큐뱅 창업</a:t>
            </a:r>
            <a:endParaRPr lang="en-US" sz="2400" dirty="0"/>
          </a:p>
        </p:txBody>
      </p:sp>
      <p:sp>
        <p:nvSpPr>
          <p:cNvPr id="18" name="Text 10"/>
          <p:cNvSpPr txBox="1"/>
          <p:nvPr/>
        </p:nvSpPr>
        <p:spPr>
          <a:xfrm>
            <a:off x="990295" y="6286500"/>
            <a:ext cx="51435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200" kern="0" spc="120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2014 — 2022</a:t>
            </a:r>
            <a:endParaRPr lang="en-US" sz="1200" dirty="0"/>
          </a:p>
        </p:txBody>
      </p:sp>
      <p:sp>
        <p:nvSpPr>
          <p:cNvPr id="19" name="Text 11"/>
          <p:cNvSpPr txBox="1"/>
          <p:nvPr/>
        </p:nvSpPr>
        <p:spPr>
          <a:xfrm>
            <a:off x="990295" y="6553505"/>
            <a:ext cx="5143500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구 두빛나래소프트 · QR 가맹점 영업</a:t>
            </a:r>
            <a:endParaRPr lang="en-US" sz="1350" dirty="0"/>
          </a:p>
        </p:txBody>
      </p:sp>
      <p:sp>
        <p:nvSpPr>
          <p:cNvPr id="20" name="Text 12"/>
          <p:cNvSpPr txBox="1"/>
          <p:nvPr/>
        </p:nvSpPr>
        <p:spPr>
          <a:xfrm>
            <a:off x="990295" y="6827825"/>
            <a:ext cx="5143500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글로벌 파트너십 · 투자유치</a:t>
            </a:r>
            <a:endParaRPr lang="en-US" sz="1350" dirty="0"/>
          </a:p>
        </p:txBody>
      </p:sp>
      <p:sp>
        <p:nvSpPr>
          <p:cNvPr id="21" name="Text 13"/>
          <p:cNvSpPr txBox="1"/>
          <p:nvPr/>
        </p:nvSpPr>
        <p:spPr>
          <a:xfrm>
            <a:off x="990295" y="7234733"/>
            <a:ext cx="514350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050" kern="0" spc="63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→ 매각_exit</a:t>
            </a:r>
            <a:endParaRPr lang="en-US" sz="1050" dirty="0"/>
          </a:p>
        </p:txBody>
      </p:sp>
      <p:sp>
        <p:nvSpPr>
          <p:cNvPr id="22" name="Text 14"/>
          <p:cNvSpPr txBox="1"/>
          <p:nvPr/>
        </p:nvSpPr>
        <p:spPr>
          <a:xfrm>
            <a:off x="6648602" y="4267505"/>
            <a:ext cx="5143500" cy="7626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000" b="1" kern="0" spc="240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02</a:t>
            </a:r>
            <a:endParaRPr lang="en-US" sz="6000" dirty="0"/>
          </a:p>
        </p:txBody>
      </p:sp>
      <p:sp>
        <p:nvSpPr>
          <p:cNvPr id="23" name="Text 15"/>
          <p:cNvSpPr txBox="1"/>
          <p:nvPr/>
        </p:nvSpPr>
        <p:spPr>
          <a:xfrm>
            <a:off x="6648602" y="5790895"/>
            <a:ext cx="5143500" cy="4389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엑시스모빌리티</a:t>
            </a:r>
            <a:endParaRPr lang="en-US" sz="2400" dirty="0"/>
          </a:p>
        </p:txBody>
      </p:sp>
      <p:sp>
        <p:nvSpPr>
          <p:cNvPr id="24" name="Text 16"/>
          <p:cNvSpPr txBox="1"/>
          <p:nvPr/>
        </p:nvSpPr>
        <p:spPr>
          <a:xfrm>
            <a:off x="6648602" y="6286500"/>
            <a:ext cx="51435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200" kern="0" spc="120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2020 — Present</a:t>
            </a:r>
            <a:endParaRPr lang="en-US" sz="1200" dirty="0"/>
          </a:p>
        </p:txBody>
      </p:sp>
      <p:sp>
        <p:nvSpPr>
          <p:cNvPr id="25" name="Text 17"/>
          <p:cNvSpPr txBox="1"/>
          <p:nvPr/>
        </p:nvSpPr>
        <p:spPr>
          <a:xfrm>
            <a:off x="6648602" y="6553505"/>
            <a:ext cx="5143500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모빌리티 사업 총괄 · 지역 콜센터 유치</a:t>
            </a:r>
            <a:endParaRPr lang="en-US" sz="1350" dirty="0"/>
          </a:p>
        </p:txBody>
      </p:sp>
      <p:sp>
        <p:nvSpPr>
          <p:cNvPr id="26" name="Text 18"/>
          <p:cNvSpPr txBox="1"/>
          <p:nvPr/>
        </p:nvSpPr>
        <p:spPr>
          <a:xfrm>
            <a:off x="6648602" y="6827825"/>
            <a:ext cx="5143500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슈퍼앱사 제휴 · 투자유치 및 신사업 발굴</a:t>
            </a:r>
            <a:endParaRPr lang="en-US" sz="1350" dirty="0"/>
          </a:p>
        </p:txBody>
      </p:sp>
      <p:sp>
        <p:nvSpPr>
          <p:cNvPr id="27" name="Text 19"/>
          <p:cNvSpPr txBox="1"/>
          <p:nvPr/>
        </p:nvSpPr>
        <p:spPr>
          <a:xfrm>
            <a:off x="6648602" y="7234733"/>
            <a:ext cx="514350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050" kern="0" spc="63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→ 업계 한계 인식</a:t>
            </a:r>
            <a:endParaRPr lang="en-US" sz="1050" dirty="0"/>
          </a:p>
        </p:txBody>
      </p:sp>
      <p:sp>
        <p:nvSpPr>
          <p:cNvPr id="28" name="Text 20"/>
          <p:cNvSpPr txBox="1"/>
          <p:nvPr/>
        </p:nvSpPr>
        <p:spPr>
          <a:xfrm>
            <a:off x="12305995" y="4267505"/>
            <a:ext cx="5143500" cy="7626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6000" b="1" kern="0" spc="240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03</a:t>
            </a:r>
            <a:endParaRPr lang="en-US" sz="6000" dirty="0"/>
          </a:p>
        </p:txBody>
      </p:sp>
      <p:sp>
        <p:nvSpPr>
          <p:cNvPr id="29" name="Text 21"/>
          <p:cNvSpPr txBox="1"/>
          <p:nvPr/>
        </p:nvSpPr>
        <p:spPr>
          <a:xfrm>
            <a:off x="12305995" y="5790895"/>
            <a:ext cx="5143500" cy="4389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SPC OMP 설립</a:t>
            </a:r>
            <a:endParaRPr lang="en-US" sz="2400" dirty="0"/>
          </a:p>
        </p:txBody>
      </p:sp>
      <p:sp>
        <p:nvSpPr>
          <p:cNvPr id="30" name="Text 22"/>
          <p:cNvSpPr txBox="1"/>
          <p:nvPr/>
        </p:nvSpPr>
        <p:spPr>
          <a:xfrm>
            <a:off x="12305995" y="6286500"/>
            <a:ext cx="51435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200" kern="0" spc="120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2026 —</a:t>
            </a:r>
            <a:endParaRPr lang="en-US" sz="1200" dirty="0"/>
          </a:p>
        </p:txBody>
      </p:sp>
      <p:sp>
        <p:nvSpPr>
          <p:cNvPr id="31" name="Text 23"/>
          <p:cNvSpPr txBox="1"/>
          <p:nvPr/>
        </p:nvSpPr>
        <p:spPr>
          <a:xfrm>
            <a:off x="12305995" y="6553505"/>
            <a:ext cx="5143500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D5D5D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사업자 주주 참여 · 차량 + 요금정보</a:t>
            </a:r>
            <a:endParaRPr lang="en-US" sz="1350" dirty="0"/>
          </a:p>
        </p:txBody>
      </p:sp>
      <p:sp>
        <p:nvSpPr>
          <p:cNvPr id="32" name="Text 24"/>
          <p:cNvSpPr txBox="1"/>
          <p:nvPr/>
        </p:nvSpPr>
        <p:spPr>
          <a:xfrm>
            <a:off x="12305995" y="6827825"/>
            <a:ext cx="5143500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D5D5D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스테이블코인 발행사·결제 인프라에 매각</a:t>
            </a:r>
            <a:endParaRPr lang="en-US" sz="1350" dirty="0"/>
          </a:p>
        </p:txBody>
      </p:sp>
      <p:sp>
        <p:nvSpPr>
          <p:cNvPr id="33" name="Text 25"/>
          <p:cNvSpPr txBox="1"/>
          <p:nvPr/>
        </p:nvSpPr>
        <p:spPr>
          <a:xfrm>
            <a:off x="12305995" y="7234733"/>
            <a:ext cx="514350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050" kern="0" spc="63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→ 현재 단계</a:t>
            </a:r>
            <a:endParaRPr lang="en-US" sz="1050" dirty="0"/>
          </a:p>
        </p:txBody>
      </p:sp>
      <p:sp>
        <p:nvSpPr>
          <p:cNvPr id="34" name="Text 26"/>
          <p:cNvSpPr txBox="1"/>
          <p:nvPr/>
        </p:nvSpPr>
        <p:spPr>
          <a:xfrm>
            <a:off x="990295" y="8839505"/>
            <a:ext cx="164592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200" kern="0" spc="72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 회사의 연결 — 사업자, 인프라, 그리고 인수가 가능한 운영 형태</a:t>
            </a:r>
            <a:endParaRPr lang="en-US" sz="1200" dirty="0"/>
          </a:p>
        </p:txBody>
      </p:sp>
      <p:sp>
        <p:nvSpPr>
          <p:cNvPr id="35" name="Text 27"/>
          <p:cNvSpPr txBox="1"/>
          <p:nvPr/>
        </p:nvSpPr>
        <p:spPr>
          <a:xfrm>
            <a:off x="990295" y="10134295"/>
            <a:ext cx="571500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156" dirty="0">
                <a:solidFill>
                  <a:srgbClr val="52525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OPEN MOBILITY PARTNERS</a:t>
            </a:r>
            <a:endParaRPr lang="en-US" sz="97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5895" y="104242"/>
            <a:ext cx="18288000" cy="10287000"/>
          </a:xfrm>
          <a:prstGeom prst="rect">
            <a:avLst/>
          </a:prstGeom>
          <a:solidFill>
            <a:srgbClr val="0A0A0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3" name="Image 0" descr="gen-dedup-9fc4a60fcd8af2058de249a75a445b20.png"/>
          <p:cNvPicPr>
            <a:picLocks noChangeAspect="1"/>
          </p:cNvPicPr>
          <p:nvPr/>
        </p:nvPicPr>
        <p:blipFill>
          <a:blip r:embed="rId3"/>
          <a:srcRect t="-400" b="-400"/>
          <a:stretch/>
        </p:blipFill>
        <p:spPr>
          <a:xfrm>
            <a:off x="990295" y="1828800"/>
            <a:ext cx="1143000" cy="19202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990295" y="2361895"/>
            <a:ext cx="4019702" cy="7448702"/>
          </a:xfrm>
          <a:prstGeom prst="rect">
            <a:avLst/>
          </a:prstGeom>
          <a:solidFill>
            <a:srgbClr val="141414"/>
          </a:solidFill>
          <a:ln w="12700">
            <a:solidFill>
              <a:srgbClr val="C9A96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Shape 2"/>
          <p:cNvSpPr/>
          <p:nvPr/>
        </p:nvSpPr>
        <p:spPr>
          <a:xfrm>
            <a:off x="5143500" y="2361895"/>
            <a:ext cx="4019702" cy="7448702"/>
          </a:xfrm>
          <a:prstGeom prst="rect">
            <a:avLst/>
          </a:prstGeom>
          <a:solidFill>
            <a:srgbClr val="141414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Shape 3"/>
          <p:cNvSpPr/>
          <p:nvPr/>
        </p:nvSpPr>
        <p:spPr>
          <a:xfrm>
            <a:off x="9296705" y="2361895"/>
            <a:ext cx="4019702" cy="7448702"/>
          </a:xfrm>
          <a:prstGeom prst="rect">
            <a:avLst/>
          </a:prstGeom>
          <a:solidFill>
            <a:srgbClr val="141414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Shape 4"/>
          <p:cNvSpPr/>
          <p:nvPr/>
        </p:nvSpPr>
        <p:spPr>
          <a:xfrm>
            <a:off x="13448995" y="2361895"/>
            <a:ext cx="4019702" cy="7448702"/>
          </a:xfrm>
          <a:prstGeom prst="rect">
            <a:avLst/>
          </a:prstGeom>
          <a:solidFill>
            <a:srgbClr val="141414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8" name="Image 1" descr="gen-dedup-c4054570deaa052cb85495007f03ffc3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990295" y="10001707"/>
            <a:ext cx="16459200" cy="9144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990295" y="2361895"/>
            <a:ext cx="4000500" cy="4572000"/>
          </a:xfrm>
          <a:prstGeom prst="rect">
            <a:avLst/>
          </a:prstGeom>
          <a:solidFill>
            <a:srgbClr val="0F0F0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10" name="Image 2" descr="gen-dedup-d3d03d83f3ea8b756f03826cd615918c.png"/>
          <p:cNvPicPr>
            <a:picLocks noChangeAspect="1"/>
          </p:cNvPicPr>
          <p:nvPr/>
        </p:nvPicPr>
        <p:blipFill>
          <a:blip r:embed="rId5"/>
          <a:srcRect l="-2083" r="-2083"/>
          <a:stretch/>
        </p:blipFill>
        <p:spPr>
          <a:xfrm>
            <a:off x="1218895" y="7467905"/>
            <a:ext cx="342900" cy="9144"/>
          </a:xfrm>
          <a:prstGeom prst="rect">
            <a:avLst/>
          </a:prstGeom>
        </p:spPr>
      </p:pic>
      <p:sp>
        <p:nvSpPr>
          <p:cNvPr id="11" name="Shape 6"/>
          <p:cNvSpPr/>
          <p:nvPr/>
        </p:nvSpPr>
        <p:spPr>
          <a:xfrm>
            <a:off x="5143500" y="2361895"/>
            <a:ext cx="4000500" cy="4572000"/>
          </a:xfrm>
          <a:prstGeom prst="rect">
            <a:avLst/>
          </a:prstGeom>
          <a:solidFill>
            <a:srgbClr val="0F0F0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12" name="Image 3" descr="gen-dedup-d3d03d83f3ea8b756f03826cd615918c.png"/>
          <p:cNvPicPr>
            <a:picLocks noChangeAspect="1"/>
          </p:cNvPicPr>
          <p:nvPr/>
        </p:nvPicPr>
        <p:blipFill>
          <a:blip r:embed="rId5"/>
          <a:srcRect l="-2083" r="-2083"/>
          <a:stretch/>
        </p:blipFill>
        <p:spPr>
          <a:xfrm>
            <a:off x="5372100" y="7467905"/>
            <a:ext cx="342900" cy="9144"/>
          </a:xfrm>
          <a:prstGeom prst="rect">
            <a:avLst/>
          </a:prstGeom>
        </p:spPr>
      </p:pic>
      <p:sp>
        <p:nvSpPr>
          <p:cNvPr id="13" name="Shape 7"/>
          <p:cNvSpPr/>
          <p:nvPr/>
        </p:nvSpPr>
        <p:spPr>
          <a:xfrm>
            <a:off x="9296705" y="2361895"/>
            <a:ext cx="4000500" cy="4572000"/>
          </a:xfrm>
          <a:prstGeom prst="rect">
            <a:avLst/>
          </a:prstGeom>
          <a:solidFill>
            <a:srgbClr val="0F0F0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14" name="Image 4" descr="gen-dedup-d3d03d83f3ea8b756f03826cd615918c.png"/>
          <p:cNvPicPr>
            <a:picLocks noChangeAspect="1"/>
          </p:cNvPicPr>
          <p:nvPr/>
        </p:nvPicPr>
        <p:blipFill>
          <a:blip r:embed="rId5"/>
          <a:srcRect l="-2083" r="-2083"/>
          <a:stretch/>
        </p:blipFill>
        <p:spPr>
          <a:xfrm>
            <a:off x="9525305" y="7467905"/>
            <a:ext cx="342900" cy="9144"/>
          </a:xfrm>
          <a:prstGeom prst="rect">
            <a:avLst/>
          </a:prstGeom>
        </p:spPr>
      </p:pic>
      <p:sp>
        <p:nvSpPr>
          <p:cNvPr id="15" name="Shape 8"/>
          <p:cNvSpPr/>
          <p:nvPr/>
        </p:nvSpPr>
        <p:spPr>
          <a:xfrm>
            <a:off x="13448995" y="2361895"/>
            <a:ext cx="4000500" cy="4572000"/>
          </a:xfrm>
          <a:prstGeom prst="rect">
            <a:avLst/>
          </a:prstGeom>
          <a:solidFill>
            <a:srgbClr val="0F0F0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16" name="Image 5" descr="gen-dedup-d3d03d83f3ea8b756f03826cd615918c.png"/>
          <p:cNvPicPr>
            <a:picLocks noChangeAspect="1"/>
          </p:cNvPicPr>
          <p:nvPr/>
        </p:nvPicPr>
        <p:blipFill>
          <a:blip r:embed="rId5"/>
          <a:srcRect l="-2083" r="-2083"/>
          <a:stretch/>
        </p:blipFill>
        <p:spPr>
          <a:xfrm>
            <a:off x="13677595" y="7467905"/>
            <a:ext cx="342900" cy="9144"/>
          </a:xfrm>
          <a:prstGeom prst="rect">
            <a:avLst/>
          </a:prstGeom>
        </p:spPr>
      </p:pic>
      <p:pic>
        <p:nvPicPr>
          <p:cNvPr id="17" name="Image 6" descr="2023.05.08 대구모빌리티 협약"/>
          <p:cNvPicPr>
            <a:picLocks noChangeAspect="1"/>
          </p:cNvPicPr>
          <p:nvPr/>
        </p:nvPicPr>
        <p:blipFill>
          <a:blip r:embed="rId6"/>
          <a:srcRect t="-40522" b="-40522"/>
          <a:stretch/>
        </p:blipFill>
        <p:spPr>
          <a:xfrm>
            <a:off x="990295" y="2361895"/>
            <a:ext cx="4000500" cy="4572000"/>
          </a:xfrm>
          <a:prstGeom prst="rect">
            <a:avLst/>
          </a:prstGeom>
        </p:spPr>
      </p:pic>
      <p:pic>
        <p:nvPicPr>
          <p:cNvPr id="18" name="Image 7" descr="2023.08.23 서울콜 협약"/>
          <p:cNvPicPr>
            <a:picLocks noChangeAspect="1"/>
          </p:cNvPicPr>
          <p:nvPr/>
        </p:nvPicPr>
        <p:blipFill>
          <a:blip r:embed="rId7"/>
          <a:srcRect t="-26891" b="-26891"/>
          <a:stretch/>
        </p:blipFill>
        <p:spPr>
          <a:xfrm>
            <a:off x="5143500" y="2361895"/>
            <a:ext cx="4000500" cy="4572000"/>
          </a:xfrm>
          <a:prstGeom prst="rect">
            <a:avLst/>
          </a:prstGeom>
        </p:spPr>
      </p:pic>
      <p:pic>
        <p:nvPicPr>
          <p:cNvPr id="20" name="Image 9" descr="2024.06.28 금융결제원"/>
          <p:cNvPicPr>
            <a:picLocks noChangeAspect="1"/>
          </p:cNvPicPr>
          <p:nvPr/>
        </p:nvPicPr>
        <p:blipFill>
          <a:blip r:embed="rId8"/>
          <a:srcRect t="-55812" b="-55812"/>
          <a:stretch/>
        </p:blipFill>
        <p:spPr>
          <a:xfrm>
            <a:off x="13448995" y="2361895"/>
            <a:ext cx="4000500" cy="4572000"/>
          </a:xfrm>
          <a:prstGeom prst="rect">
            <a:avLst/>
          </a:prstGeom>
        </p:spPr>
      </p:pic>
      <p:sp>
        <p:nvSpPr>
          <p:cNvPr id="21" name="Shape 9"/>
          <p:cNvSpPr/>
          <p:nvPr/>
        </p:nvSpPr>
        <p:spPr>
          <a:xfrm>
            <a:off x="990295" y="2361895"/>
            <a:ext cx="1524305" cy="304495"/>
          </a:xfrm>
          <a:prstGeom prst="rect">
            <a:avLst/>
          </a:prstGeom>
          <a:solidFill>
            <a:srgbClr val="0A0A0A">
              <a:alpha val="8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2" name="Shape 10"/>
          <p:cNvSpPr/>
          <p:nvPr/>
        </p:nvSpPr>
        <p:spPr>
          <a:xfrm>
            <a:off x="5143500" y="2361895"/>
            <a:ext cx="1524305" cy="304495"/>
          </a:xfrm>
          <a:prstGeom prst="rect">
            <a:avLst/>
          </a:prstGeom>
          <a:solidFill>
            <a:srgbClr val="0A0A0A">
              <a:alpha val="8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3" name="Shape 11"/>
          <p:cNvSpPr/>
          <p:nvPr/>
        </p:nvSpPr>
        <p:spPr>
          <a:xfrm>
            <a:off x="9296705" y="2361895"/>
            <a:ext cx="1524305" cy="304495"/>
          </a:xfrm>
          <a:prstGeom prst="rect">
            <a:avLst/>
          </a:prstGeom>
          <a:solidFill>
            <a:srgbClr val="0A0A0A">
              <a:alpha val="8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4" name="Shape 12"/>
          <p:cNvSpPr/>
          <p:nvPr/>
        </p:nvSpPr>
        <p:spPr>
          <a:xfrm>
            <a:off x="13448995" y="2361895"/>
            <a:ext cx="1524305" cy="304495"/>
          </a:xfrm>
          <a:prstGeom prst="rect">
            <a:avLst/>
          </a:prstGeom>
          <a:solidFill>
            <a:srgbClr val="0A0A0A">
              <a:alpha val="8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5" name="Text 13"/>
          <p:cNvSpPr txBox="1"/>
          <p:nvPr/>
        </p:nvSpPr>
        <p:spPr>
          <a:xfrm>
            <a:off x="990295" y="2361895"/>
            <a:ext cx="1524305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900" kern="0" spc="198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2023 · 05 · 08</a:t>
            </a:r>
            <a:endParaRPr lang="en-US" sz="900" dirty="0"/>
          </a:p>
        </p:txBody>
      </p:sp>
      <p:sp>
        <p:nvSpPr>
          <p:cNvPr id="26" name="Text 14"/>
          <p:cNvSpPr txBox="1"/>
          <p:nvPr/>
        </p:nvSpPr>
        <p:spPr>
          <a:xfrm>
            <a:off x="4229100" y="2438705"/>
            <a:ext cx="609905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825" kern="0" spc="264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#01</a:t>
            </a:r>
            <a:endParaRPr lang="en-US" sz="825" dirty="0"/>
          </a:p>
        </p:txBody>
      </p:sp>
      <p:sp>
        <p:nvSpPr>
          <p:cNvPr id="27" name="Text 15"/>
          <p:cNvSpPr txBox="1"/>
          <p:nvPr/>
        </p:nvSpPr>
        <p:spPr>
          <a:xfrm>
            <a:off x="5143500" y="2361895"/>
            <a:ext cx="1524305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900" kern="0" spc="198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2023 · 08 · 23</a:t>
            </a:r>
            <a:endParaRPr lang="en-US" sz="900" dirty="0"/>
          </a:p>
        </p:txBody>
      </p:sp>
      <p:sp>
        <p:nvSpPr>
          <p:cNvPr id="28" name="Text 16"/>
          <p:cNvSpPr txBox="1"/>
          <p:nvPr/>
        </p:nvSpPr>
        <p:spPr>
          <a:xfrm>
            <a:off x="8382305" y="2438705"/>
            <a:ext cx="609905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825" kern="0" spc="264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#02</a:t>
            </a:r>
            <a:endParaRPr lang="en-US" sz="825" dirty="0"/>
          </a:p>
        </p:txBody>
      </p:sp>
      <p:sp>
        <p:nvSpPr>
          <p:cNvPr id="29" name="Text 17"/>
          <p:cNvSpPr txBox="1"/>
          <p:nvPr/>
        </p:nvSpPr>
        <p:spPr>
          <a:xfrm>
            <a:off x="9296705" y="2361895"/>
            <a:ext cx="1524305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900" kern="0" spc="198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2023 · 08 · 후반</a:t>
            </a:r>
            <a:endParaRPr lang="en-US" sz="900" dirty="0"/>
          </a:p>
        </p:txBody>
      </p:sp>
      <p:sp>
        <p:nvSpPr>
          <p:cNvPr id="30" name="Text 18"/>
          <p:cNvSpPr txBox="1"/>
          <p:nvPr/>
        </p:nvSpPr>
        <p:spPr>
          <a:xfrm>
            <a:off x="12534595" y="2438705"/>
            <a:ext cx="609905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825" kern="0" spc="264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#03</a:t>
            </a:r>
            <a:endParaRPr lang="en-US" sz="825" dirty="0"/>
          </a:p>
        </p:txBody>
      </p:sp>
      <p:sp>
        <p:nvSpPr>
          <p:cNvPr id="31" name="Text 19"/>
          <p:cNvSpPr txBox="1"/>
          <p:nvPr/>
        </p:nvSpPr>
        <p:spPr>
          <a:xfrm>
            <a:off x="13448995" y="2361895"/>
            <a:ext cx="1524305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900" kern="0" spc="198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2024 · 06 · 28</a:t>
            </a:r>
            <a:endParaRPr lang="en-US" sz="900" dirty="0"/>
          </a:p>
        </p:txBody>
      </p:sp>
      <p:sp>
        <p:nvSpPr>
          <p:cNvPr id="32" name="Text 20"/>
          <p:cNvSpPr txBox="1"/>
          <p:nvPr/>
        </p:nvSpPr>
        <p:spPr>
          <a:xfrm>
            <a:off x="16687800" y="2438705"/>
            <a:ext cx="609905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825" kern="0" spc="264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#04</a:t>
            </a:r>
            <a:endParaRPr lang="en-US" sz="825" dirty="0"/>
          </a:p>
        </p:txBody>
      </p:sp>
      <p:sp>
        <p:nvSpPr>
          <p:cNvPr id="33" name="Text 21"/>
          <p:cNvSpPr txBox="1"/>
          <p:nvPr/>
        </p:nvSpPr>
        <p:spPr>
          <a:xfrm>
            <a:off x="990295" y="761695"/>
            <a:ext cx="4953305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312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PART 01 · TRACK RECORD · I — 1 / 2</a:t>
            </a:r>
            <a:endParaRPr lang="en-US" sz="975" dirty="0"/>
          </a:p>
        </p:txBody>
      </p:sp>
      <p:sp>
        <p:nvSpPr>
          <p:cNvPr id="34" name="Text 22"/>
          <p:cNvSpPr txBox="1"/>
          <p:nvPr/>
        </p:nvSpPr>
        <p:spPr>
          <a:xfrm>
            <a:off x="16745407" y="10001707"/>
            <a:ext cx="1239012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975" kern="0" spc="176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05 / 24</a:t>
            </a:r>
            <a:endParaRPr lang="en-US" sz="975" dirty="0"/>
          </a:p>
        </p:txBody>
      </p:sp>
      <p:sp>
        <p:nvSpPr>
          <p:cNvPr id="35" name="Text 23"/>
          <p:cNvSpPr txBox="1"/>
          <p:nvPr/>
        </p:nvSpPr>
        <p:spPr>
          <a:xfrm>
            <a:off x="990295" y="1218895"/>
            <a:ext cx="14287500" cy="4288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31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대구모빌리티 협약부터 시작된 발자취</a:t>
            </a:r>
            <a:endParaRPr lang="en-US" sz="3150" dirty="0"/>
          </a:p>
        </p:txBody>
      </p:sp>
      <p:sp>
        <p:nvSpPr>
          <p:cNvPr id="36" name="Text 24"/>
          <p:cNvSpPr txBox="1"/>
          <p:nvPr/>
        </p:nvSpPr>
        <p:spPr>
          <a:xfrm>
            <a:off x="1218895" y="7200900"/>
            <a:ext cx="3543300" cy="1627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kern="0" spc="198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FIRST · DAEGU MOU</a:t>
            </a:r>
            <a:endParaRPr lang="en-US" sz="900" dirty="0"/>
          </a:p>
        </p:txBody>
      </p:sp>
      <p:sp>
        <p:nvSpPr>
          <p:cNvPr id="37" name="Text 25"/>
          <p:cNvSpPr txBox="1"/>
          <p:nvPr/>
        </p:nvSpPr>
        <p:spPr>
          <a:xfrm>
            <a:off x="1218895" y="7638898"/>
            <a:ext cx="3543300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대구모빌리티 협약</a:t>
            </a:r>
            <a:endParaRPr lang="en-US" sz="1650" dirty="0"/>
          </a:p>
        </p:txBody>
      </p:sp>
      <p:sp>
        <p:nvSpPr>
          <p:cNvPr id="38" name="Text 26"/>
          <p:cNvSpPr txBox="1"/>
          <p:nvPr/>
        </p:nvSpPr>
        <p:spPr>
          <a:xfrm>
            <a:off x="1218895" y="8153705"/>
            <a:ext cx="3543300" cy="2002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시점순 첫 번째 기록 — 협약 단계의 시작점</a:t>
            </a:r>
            <a:endParaRPr lang="en-US" sz="975" dirty="0"/>
          </a:p>
        </p:txBody>
      </p:sp>
      <p:sp>
        <p:nvSpPr>
          <p:cNvPr id="39" name="Text 27"/>
          <p:cNvSpPr txBox="1"/>
          <p:nvPr/>
        </p:nvSpPr>
        <p:spPr>
          <a:xfrm>
            <a:off x="1218895" y="9029700"/>
            <a:ext cx="354330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D5D5D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이후 협업의 기준점이 된 시점</a:t>
            </a:r>
            <a:endParaRPr lang="en-US" sz="900" dirty="0"/>
          </a:p>
        </p:txBody>
      </p:sp>
      <p:sp>
        <p:nvSpPr>
          <p:cNvPr id="40" name="Text 28"/>
          <p:cNvSpPr txBox="1"/>
          <p:nvPr/>
        </p:nvSpPr>
        <p:spPr>
          <a:xfrm>
            <a:off x="5372100" y="7200900"/>
            <a:ext cx="3543300" cy="1627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kern="0" spc="198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SEOUL CALL · STRATEGIC MOU</a:t>
            </a:r>
            <a:endParaRPr lang="en-US" sz="900" dirty="0"/>
          </a:p>
        </p:txBody>
      </p:sp>
      <p:sp>
        <p:nvSpPr>
          <p:cNvPr id="41" name="Text 29"/>
          <p:cNvSpPr txBox="1"/>
          <p:nvPr/>
        </p:nvSpPr>
        <p:spPr>
          <a:xfrm>
            <a:off x="5372100" y="7638898"/>
            <a:ext cx="3543300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서울콜 · 엑시스 첫 업무협약</a:t>
            </a:r>
            <a:endParaRPr lang="en-US" sz="1650" dirty="0"/>
          </a:p>
        </p:txBody>
      </p:sp>
      <p:sp>
        <p:nvSpPr>
          <p:cNvPr id="42" name="Text 30"/>
          <p:cNvSpPr txBox="1"/>
          <p:nvPr/>
        </p:nvSpPr>
        <p:spPr>
          <a:xfrm>
            <a:off x="5372100" y="8153705"/>
            <a:ext cx="3543300" cy="2002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모빌리티 중계시스템 구축 — 박대용·김형산 참석</a:t>
            </a:r>
            <a:endParaRPr lang="en-US" sz="975" dirty="0"/>
          </a:p>
        </p:txBody>
      </p:sp>
      <p:sp>
        <p:nvSpPr>
          <p:cNvPr id="43" name="Text 31"/>
          <p:cNvSpPr txBox="1"/>
          <p:nvPr/>
        </p:nvSpPr>
        <p:spPr>
          <a:xfrm>
            <a:off x="5372100" y="9029700"/>
            <a:ext cx="354330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중계시스템 구축 단계로 연결</a:t>
            </a:r>
            <a:endParaRPr lang="en-US" sz="900" dirty="0"/>
          </a:p>
        </p:txBody>
      </p:sp>
      <p:sp>
        <p:nvSpPr>
          <p:cNvPr id="44" name="Text 32"/>
          <p:cNvSpPr txBox="1"/>
          <p:nvPr/>
        </p:nvSpPr>
        <p:spPr>
          <a:xfrm>
            <a:off x="9525305" y="7200900"/>
            <a:ext cx="3543300" cy="1627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kern="0" spc="198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REGIONAL ALLIANCE</a:t>
            </a:r>
            <a:endParaRPr lang="en-US" sz="900" dirty="0"/>
          </a:p>
        </p:txBody>
      </p:sp>
      <p:sp>
        <p:nvSpPr>
          <p:cNvPr id="45" name="Text 33"/>
          <p:cNvSpPr txBox="1"/>
          <p:nvPr/>
        </p:nvSpPr>
        <p:spPr>
          <a:xfrm>
            <a:off x="9525305" y="7638898"/>
            <a:ext cx="3543300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지역 콜 사업자 네트워크</a:t>
            </a:r>
            <a:endParaRPr lang="en-US" sz="1650" dirty="0"/>
          </a:p>
        </p:txBody>
      </p:sp>
      <p:sp>
        <p:nvSpPr>
          <p:cNvPr id="46" name="Text 34"/>
          <p:cNvSpPr txBox="1"/>
          <p:nvPr/>
        </p:nvSpPr>
        <p:spPr>
          <a:xfrm>
            <a:off x="9525305" y="8153705"/>
            <a:ext cx="3543300" cy="2002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전국 권역 콜사업자 협력 — 개방형 호출 협의</a:t>
            </a:r>
            <a:endParaRPr lang="en-US" sz="975" dirty="0"/>
          </a:p>
        </p:txBody>
      </p:sp>
      <p:sp>
        <p:nvSpPr>
          <p:cNvPr id="47" name="Text 35"/>
          <p:cNvSpPr txBox="1"/>
          <p:nvPr/>
        </p:nvSpPr>
        <p:spPr>
          <a:xfrm>
            <a:off x="9525305" y="9029700"/>
            <a:ext cx="354330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서울 · 경기 · 대구 중심으로 합류</a:t>
            </a:r>
            <a:endParaRPr lang="en-US" sz="900" dirty="0"/>
          </a:p>
        </p:txBody>
      </p:sp>
      <p:sp>
        <p:nvSpPr>
          <p:cNvPr id="48" name="Text 36"/>
          <p:cNvSpPr txBox="1"/>
          <p:nvPr/>
        </p:nvSpPr>
        <p:spPr>
          <a:xfrm>
            <a:off x="13677595" y="7200900"/>
            <a:ext cx="3543300" cy="1627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kern="0" spc="198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AUTOMATIC PAYMENT · FSC</a:t>
            </a:r>
            <a:endParaRPr lang="en-US" sz="900" dirty="0"/>
          </a:p>
        </p:txBody>
      </p:sp>
      <p:sp>
        <p:nvSpPr>
          <p:cNvPr id="49" name="Text 37"/>
          <p:cNvSpPr txBox="1"/>
          <p:nvPr/>
        </p:nvSpPr>
        <p:spPr>
          <a:xfrm>
            <a:off x="13677595" y="7638898"/>
            <a:ext cx="3543300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금융결제원 자동결제 업무제휴</a:t>
            </a:r>
            <a:endParaRPr lang="en-US" sz="1650" dirty="0"/>
          </a:p>
        </p:txBody>
      </p:sp>
      <p:sp>
        <p:nvSpPr>
          <p:cNvPr id="50" name="Text 38"/>
          <p:cNvSpPr txBox="1"/>
          <p:nvPr/>
        </p:nvSpPr>
        <p:spPr>
          <a:xfrm>
            <a:off x="13677595" y="8153705"/>
            <a:ext cx="3543300" cy="2002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콜택시 자동결제 — 비대면 상생형 결제</a:t>
            </a:r>
            <a:endParaRPr lang="en-US" sz="975" dirty="0"/>
          </a:p>
        </p:txBody>
      </p:sp>
      <p:sp>
        <p:nvSpPr>
          <p:cNvPr id="51" name="Text 39"/>
          <p:cNvSpPr txBox="1"/>
          <p:nvPr/>
        </p:nvSpPr>
        <p:spPr>
          <a:xfrm>
            <a:off x="13677595" y="9029700"/>
            <a:ext cx="354330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여객자동차 운수사업법 제4조 면허 가맹점</a:t>
            </a:r>
            <a:endParaRPr lang="en-US" sz="900" dirty="0"/>
          </a:p>
        </p:txBody>
      </p:sp>
      <p:sp>
        <p:nvSpPr>
          <p:cNvPr id="52" name="Text 40"/>
          <p:cNvSpPr txBox="1"/>
          <p:nvPr/>
        </p:nvSpPr>
        <p:spPr>
          <a:xfrm>
            <a:off x="990295" y="10134295"/>
            <a:ext cx="10478110" cy="1627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kern="0" spc="108" dirty="0">
                <a:solidFill>
                  <a:srgbClr val="52525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ABOUT · 서울 서초구 동광로 99, 4층 · 박대용 CEO · 2023.06 – 2026.03 운영</a:t>
            </a:r>
            <a:endParaRPr lang="en-US" sz="900" dirty="0"/>
          </a:p>
        </p:txBody>
      </p:sp>
      <p:sp>
        <p:nvSpPr>
          <p:cNvPr id="53" name="Text 41"/>
          <p:cNvSpPr txBox="1"/>
          <p:nvPr/>
        </p:nvSpPr>
        <p:spPr>
          <a:xfrm>
            <a:off x="990295" y="10134295"/>
            <a:ext cx="11430000" cy="1627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kern="0" spc="108" dirty="0">
                <a:solidFill>
                  <a:srgbClr val="52525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대구에서 시작된 발자취 — 4장 · 시점순 1 / 2</a:t>
            </a:r>
            <a:endParaRPr lang="en-US" sz="900" dirty="0"/>
          </a:p>
        </p:txBody>
      </p:sp>
      <p:pic>
        <p:nvPicPr>
          <p:cNvPr id="55" name="그림 54">
            <a:extLst>
              <a:ext uri="{FF2B5EF4-FFF2-40B4-BE49-F238E27FC236}">
                <a16:creationId xmlns:a16="http://schemas.microsoft.com/office/drawing/2014/main" id="{2FE5C5FC-1AB1-AF26-A1BE-75F8CB5EA76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41692" y="3173221"/>
            <a:ext cx="3910526" cy="294846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5895" y="75895"/>
            <a:ext cx="18288000" cy="10287000"/>
          </a:xfrm>
          <a:prstGeom prst="rect">
            <a:avLst/>
          </a:prstGeom>
          <a:solidFill>
            <a:srgbClr val="0A0A0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3" name="Image 0" descr="gen-dedup-9fc4a60fcd8af2058de249a75a445b20.png"/>
          <p:cNvPicPr>
            <a:picLocks noChangeAspect="1"/>
          </p:cNvPicPr>
          <p:nvPr/>
        </p:nvPicPr>
        <p:blipFill>
          <a:blip r:embed="rId3"/>
          <a:srcRect t="-400" b="-400"/>
          <a:stretch/>
        </p:blipFill>
        <p:spPr>
          <a:xfrm>
            <a:off x="990295" y="1828800"/>
            <a:ext cx="1143000" cy="19202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990295" y="2361895"/>
            <a:ext cx="4019702" cy="7448702"/>
          </a:xfrm>
          <a:prstGeom prst="rect">
            <a:avLst/>
          </a:prstGeom>
          <a:solidFill>
            <a:srgbClr val="141414"/>
          </a:solidFill>
          <a:ln w="12700">
            <a:solidFill>
              <a:srgbClr val="C9A96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Shape 2"/>
          <p:cNvSpPr/>
          <p:nvPr/>
        </p:nvSpPr>
        <p:spPr>
          <a:xfrm>
            <a:off x="5143500" y="2361895"/>
            <a:ext cx="4019702" cy="7448702"/>
          </a:xfrm>
          <a:prstGeom prst="rect">
            <a:avLst/>
          </a:prstGeom>
          <a:solidFill>
            <a:srgbClr val="141414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Shape 3"/>
          <p:cNvSpPr/>
          <p:nvPr/>
        </p:nvSpPr>
        <p:spPr>
          <a:xfrm>
            <a:off x="9296705" y="2361895"/>
            <a:ext cx="4019702" cy="7448702"/>
          </a:xfrm>
          <a:prstGeom prst="rect">
            <a:avLst/>
          </a:prstGeom>
          <a:solidFill>
            <a:srgbClr val="141414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Shape 4"/>
          <p:cNvSpPr/>
          <p:nvPr/>
        </p:nvSpPr>
        <p:spPr>
          <a:xfrm>
            <a:off x="13448995" y="2361895"/>
            <a:ext cx="4019702" cy="7448702"/>
          </a:xfrm>
          <a:prstGeom prst="rect">
            <a:avLst/>
          </a:prstGeom>
          <a:solidFill>
            <a:srgbClr val="141414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8" name="Image 1" descr="gen-dedup-c4054570deaa052cb85495007f03ffc3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990295" y="10001707"/>
            <a:ext cx="16459200" cy="9144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990295" y="2361895"/>
            <a:ext cx="4000500" cy="4572000"/>
          </a:xfrm>
          <a:prstGeom prst="rect">
            <a:avLst/>
          </a:prstGeom>
          <a:solidFill>
            <a:srgbClr val="0F0F0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10" name="Image 2" descr="gen-dedup-d3d03d83f3ea8b756f03826cd615918c.png"/>
          <p:cNvPicPr>
            <a:picLocks noChangeAspect="1"/>
          </p:cNvPicPr>
          <p:nvPr/>
        </p:nvPicPr>
        <p:blipFill>
          <a:blip r:embed="rId5"/>
          <a:srcRect l="-2083" r="-2083"/>
          <a:stretch/>
        </p:blipFill>
        <p:spPr>
          <a:xfrm>
            <a:off x="1218895" y="7467905"/>
            <a:ext cx="342900" cy="9144"/>
          </a:xfrm>
          <a:prstGeom prst="rect">
            <a:avLst/>
          </a:prstGeom>
        </p:spPr>
      </p:pic>
      <p:sp>
        <p:nvSpPr>
          <p:cNvPr id="11" name="Shape 6"/>
          <p:cNvSpPr/>
          <p:nvPr/>
        </p:nvSpPr>
        <p:spPr>
          <a:xfrm>
            <a:off x="5143500" y="2361895"/>
            <a:ext cx="4000500" cy="4572000"/>
          </a:xfrm>
          <a:prstGeom prst="rect">
            <a:avLst/>
          </a:prstGeom>
          <a:solidFill>
            <a:srgbClr val="0F0F0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12" name="Image 3" descr="gen-dedup-d3d03d83f3ea8b756f03826cd615918c.png"/>
          <p:cNvPicPr>
            <a:picLocks noChangeAspect="1"/>
          </p:cNvPicPr>
          <p:nvPr/>
        </p:nvPicPr>
        <p:blipFill>
          <a:blip r:embed="rId5"/>
          <a:srcRect l="-2083" r="-2083"/>
          <a:stretch/>
        </p:blipFill>
        <p:spPr>
          <a:xfrm>
            <a:off x="5372100" y="7467905"/>
            <a:ext cx="342900" cy="9144"/>
          </a:xfrm>
          <a:prstGeom prst="rect">
            <a:avLst/>
          </a:prstGeom>
        </p:spPr>
      </p:pic>
      <p:sp>
        <p:nvSpPr>
          <p:cNvPr id="13" name="Shape 7"/>
          <p:cNvSpPr/>
          <p:nvPr/>
        </p:nvSpPr>
        <p:spPr>
          <a:xfrm>
            <a:off x="9296705" y="2361895"/>
            <a:ext cx="4000500" cy="4572000"/>
          </a:xfrm>
          <a:prstGeom prst="rect">
            <a:avLst/>
          </a:prstGeom>
          <a:solidFill>
            <a:srgbClr val="0F0F0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14" name="Image 4" descr="gen-dedup-d3d03d83f3ea8b756f03826cd615918c.png"/>
          <p:cNvPicPr>
            <a:picLocks noChangeAspect="1"/>
          </p:cNvPicPr>
          <p:nvPr/>
        </p:nvPicPr>
        <p:blipFill>
          <a:blip r:embed="rId5"/>
          <a:srcRect l="-2083" r="-2083"/>
          <a:stretch/>
        </p:blipFill>
        <p:spPr>
          <a:xfrm>
            <a:off x="9525305" y="7467905"/>
            <a:ext cx="342900" cy="9144"/>
          </a:xfrm>
          <a:prstGeom prst="rect">
            <a:avLst/>
          </a:prstGeom>
        </p:spPr>
      </p:pic>
      <p:sp>
        <p:nvSpPr>
          <p:cNvPr id="15" name="Shape 8"/>
          <p:cNvSpPr/>
          <p:nvPr/>
        </p:nvSpPr>
        <p:spPr>
          <a:xfrm>
            <a:off x="13448995" y="2361895"/>
            <a:ext cx="4000500" cy="4572000"/>
          </a:xfrm>
          <a:prstGeom prst="rect">
            <a:avLst/>
          </a:prstGeom>
          <a:solidFill>
            <a:srgbClr val="0F0F0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16" name="Image 5" descr="gen-dedup-d3d03d83f3ea8b756f03826cd615918c.png"/>
          <p:cNvPicPr>
            <a:picLocks noChangeAspect="1"/>
          </p:cNvPicPr>
          <p:nvPr/>
        </p:nvPicPr>
        <p:blipFill>
          <a:blip r:embed="rId5"/>
          <a:srcRect l="-2083" r="-2083"/>
          <a:stretch/>
        </p:blipFill>
        <p:spPr>
          <a:xfrm>
            <a:off x="13677595" y="7467905"/>
            <a:ext cx="342900" cy="9144"/>
          </a:xfrm>
          <a:prstGeom prst="rect">
            <a:avLst/>
          </a:prstGeom>
        </p:spPr>
      </p:pic>
      <p:pic>
        <p:nvPicPr>
          <p:cNvPr id="17" name="Image 6" descr="2024.12.20 웰컴페이먼츠"/>
          <p:cNvPicPr>
            <a:picLocks noChangeAspect="1"/>
          </p:cNvPicPr>
          <p:nvPr/>
        </p:nvPicPr>
        <p:blipFill>
          <a:blip r:embed="rId6"/>
          <a:srcRect t="-35924" b="-35924"/>
          <a:stretch/>
        </p:blipFill>
        <p:spPr>
          <a:xfrm>
            <a:off x="990295" y="2361895"/>
            <a:ext cx="4000500" cy="4572000"/>
          </a:xfrm>
          <a:prstGeom prst="rect">
            <a:avLst/>
          </a:prstGeom>
        </p:spPr>
      </p:pic>
      <p:pic>
        <p:nvPicPr>
          <p:cNvPr id="18" name="Image 7" descr="보이는 콜택시"/>
          <p:cNvPicPr>
            <a:picLocks noChangeAspect="1"/>
          </p:cNvPicPr>
          <p:nvPr/>
        </p:nvPicPr>
        <p:blipFill>
          <a:blip r:embed="rId7"/>
          <a:srcRect t="-23882" b="-23882"/>
          <a:stretch/>
        </p:blipFill>
        <p:spPr>
          <a:xfrm>
            <a:off x="5143500" y="2361895"/>
            <a:ext cx="4000500" cy="4572000"/>
          </a:xfrm>
          <a:prstGeom prst="rect">
            <a:avLst/>
          </a:prstGeom>
        </p:spPr>
      </p:pic>
      <p:pic>
        <p:nvPicPr>
          <p:cNvPr id="19" name="Image 8" descr="스윙 본사 협업"/>
          <p:cNvPicPr>
            <a:picLocks noChangeAspect="1"/>
          </p:cNvPicPr>
          <p:nvPr/>
        </p:nvPicPr>
        <p:blipFill>
          <a:blip r:embed="rId8"/>
          <a:srcRect t="-26190" b="-26190"/>
          <a:stretch/>
        </p:blipFill>
        <p:spPr>
          <a:xfrm>
            <a:off x="9296705" y="2361895"/>
            <a:ext cx="4000500" cy="4572000"/>
          </a:xfrm>
          <a:prstGeom prst="rect">
            <a:avLst/>
          </a:prstGeom>
        </p:spPr>
      </p:pic>
      <p:pic>
        <p:nvPicPr>
          <p:cNvPr id="20" name="Image 9" descr="차량 안내 카드"/>
          <p:cNvPicPr>
            <a:picLocks noChangeAspect="1"/>
          </p:cNvPicPr>
          <p:nvPr/>
        </p:nvPicPr>
        <p:blipFill>
          <a:blip r:embed="rId9"/>
          <a:srcRect t="-35672" b="-35672"/>
          <a:stretch/>
        </p:blipFill>
        <p:spPr>
          <a:xfrm>
            <a:off x="13448995" y="2361895"/>
            <a:ext cx="4000500" cy="4572000"/>
          </a:xfrm>
          <a:prstGeom prst="rect">
            <a:avLst/>
          </a:prstGeom>
        </p:spPr>
      </p:pic>
      <p:sp>
        <p:nvSpPr>
          <p:cNvPr id="21" name="Shape 9"/>
          <p:cNvSpPr/>
          <p:nvPr/>
        </p:nvSpPr>
        <p:spPr>
          <a:xfrm>
            <a:off x="990295" y="2361895"/>
            <a:ext cx="1524305" cy="304495"/>
          </a:xfrm>
          <a:prstGeom prst="rect">
            <a:avLst/>
          </a:prstGeom>
          <a:solidFill>
            <a:srgbClr val="0A0A0A">
              <a:alpha val="8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2" name="Shape 10"/>
          <p:cNvSpPr/>
          <p:nvPr/>
        </p:nvSpPr>
        <p:spPr>
          <a:xfrm>
            <a:off x="5143500" y="2361895"/>
            <a:ext cx="1524305" cy="304495"/>
          </a:xfrm>
          <a:prstGeom prst="rect">
            <a:avLst/>
          </a:prstGeom>
          <a:solidFill>
            <a:srgbClr val="0A0A0A">
              <a:alpha val="8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3" name="Shape 11"/>
          <p:cNvSpPr/>
          <p:nvPr/>
        </p:nvSpPr>
        <p:spPr>
          <a:xfrm>
            <a:off x="9296705" y="2361895"/>
            <a:ext cx="1524305" cy="304495"/>
          </a:xfrm>
          <a:prstGeom prst="rect">
            <a:avLst/>
          </a:prstGeom>
          <a:solidFill>
            <a:srgbClr val="0A0A0A">
              <a:alpha val="8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4" name="Shape 12"/>
          <p:cNvSpPr/>
          <p:nvPr/>
        </p:nvSpPr>
        <p:spPr>
          <a:xfrm>
            <a:off x="13448995" y="2361895"/>
            <a:ext cx="1524305" cy="304495"/>
          </a:xfrm>
          <a:prstGeom prst="rect">
            <a:avLst/>
          </a:prstGeom>
          <a:solidFill>
            <a:srgbClr val="0A0A0A">
              <a:alpha val="85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5" name="Text 13"/>
          <p:cNvSpPr txBox="1"/>
          <p:nvPr/>
        </p:nvSpPr>
        <p:spPr>
          <a:xfrm>
            <a:off x="990295" y="2361895"/>
            <a:ext cx="1524305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900" kern="0" spc="198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2024 · 12 · 20</a:t>
            </a:r>
            <a:endParaRPr lang="en-US" sz="900" dirty="0"/>
          </a:p>
        </p:txBody>
      </p:sp>
      <p:sp>
        <p:nvSpPr>
          <p:cNvPr id="26" name="Text 14"/>
          <p:cNvSpPr txBox="1"/>
          <p:nvPr/>
        </p:nvSpPr>
        <p:spPr>
          <a:xfrm>
            <a:off x="4229100" y="2438705"/>
            <a:ext cx="609905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825" kern="0" spc="264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#05</a:t>
            </a:r>
            <a:endParaRPr lang="en-US" sz="825" dirty="0"/>
          </a:p>
        </p:txBody>
      </p:sp>
      <p:sp>
        <p:nvSpPr>
          <p:cNvPr id="27" name="Text 15"/>
          <p:cNvSpPr txBox="1"/>
          <p:nvPr/>
        </p:nvSpPr>
        <p:spPr>
          <a:xfrm>
            <a:off x="5031943" y="2361895"/>
            <a:ext cx="1747418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900" kern="0" spc="198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2024 — 2025 · 확산</a:t>
            </a:r>
            <a:endParaRPr lang="en-US" sz="900" dirty="0"/>
          </a:p>
        </p:txBody>
      </p:sp>
      <p:sp>
        <p:nvSpPr>
          <p:cNvPr id="28" name="Text 16"/>
          <p:cNvSpPr txBox="1"/>
          <p:nvPr/>
        </p:nvSpPr>
        <p:spPr>
          <a:xfrm>
            <a:off x="8382305" y="2438705"/>
            <a:ext cx="609905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825" kern="0" spc="264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#06</a:t>
            </a:r>
            <a:endParaRPr lang="en-US" sz="825" dirty="0"/>
          </a:p>
        </p:txBody>
      </p:sp>
      <p:sp>
        <p:nvSpPr>
          <p:cNvPr id="29" name="Text 17"/>
          <p:cNvSpPr txBox="1"/>
          <p:nvPr/>
        </p:nvSpPr>
        <p:spPr>
          <a:xfrm>
            <a:off x="9296705" y="2361895"/>
            <a:ext cx="1524305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900" kern="0" spc="198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2025 · HQ</a:t>
            </a:r>
            <a:endParaRPr lang="en-US" sz="900" dirty="0"/>
          </a:p>
        </p:txBody>
      </p:sp>
      <p:sp>
        <p:nvSpPr>
          <p:cNvPr id="30" name="Text 18"/>
          <p:cNvSpPr txBox="1"/>
          <p:nvPr/>
        </p:nvSpPr>
        <p:spPr>
          <a:xfrm>
            <a:off x="12534595" y="2438705"/>
            <a:ext cx="609905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825" kern="0" spc="264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#07</a:t>
            </a:r>
            <a:endParaRPr lang="en-US" sz="825" dirty="0"/>
          </a:p>
        </p:txBody>
      </p:sp>
      <p:sp>
        <p:nvSpPr>
          <p:cNvPr id="31" name="Text 19"/>
          <p:cNvSpPr txBox="1"/>
          <p:nvPr/>
        </p:nvSpPr>
        <p:spPr>
          <a:xfrm>
            <a:off x="13448995" y="2361895"/>
            <a:ext cx="1524305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900" kern="0" spc="198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2026 · 운영 중</a:t>
            </a:r>
            <a:endParaRPr lang="en-US" sz="900" dirty="0"/>
          </a:p>
        </p:txBody>
      </p:sp>
      <p:sp>
        <p:nvSpPr>
          <p:cNvPr id="32" name="Text 20"/>
          <p:cNvSpPr txBox="1"/>
          <p:nvPr/>
        </p:nvSpPr>
        <p:spPr>
          <a:xfrm>
            <a:off x="16687800" y="2438705"/>
            <a:ext cx="609905" cy="1527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825" kern="0" spc="264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#08</a:t>
            </a:r>
            <a:endParaRPr lang="en-US" sz="825" dirty="0"/>
          </a:p>
        </p:txBody>
      </p:sp>
      <p:sp>
        <p:nvSpPr>
          <p:cNvPr id="33" name="Text 21"/>
          <p:cNvSpPr txBox="1"/>
          <p:nvPr/>
        </p:nvSpPr>
        <p:spPr>
          <a:xfrm>
            <a:off x="990295" y="761695"/>
            <a:ext cx="4953305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312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PART 01 · TRACK RECORD · II — 2 / 2</a:t>
            </a:r>
            <a:endParaRPr lang="en-US" sz="975" dirty="0"/>
          </a:p>
        </p:txBody>
      </p:sp>
      <p:sp>
        <p:nvSpPr>
          <p:cNvPr id="34" name="Text 22"/>
          <p:cNvSpPr txBox="1"/>
          <p:nvPr/>
        </p:nvSpPr>
        <p:spPr>
          <a:xfrm>
            <a:off x="16745407" y="10001707"/>
            <a:ext cx="1239012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975" kern="0" spc="176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06 / 24</a:t>
            </a:r>
            <a:endParaRPr lang="en-US" sz="975" dirty="0"/>
          </a:p>
        </p:txBody>
      </p:sp>
      <p:sp>
        <p:nvSpPr>
          <p:cNvPr id="35" name="Text 23"/>
          <p:cNvSpPr txBox="1"/>
          <p:nvPr/>
        </p:nvSpPr>
        <p:spPr>
          <a:xfrm>
            <a:off x="990295" y="1218895"/>
            <a:ext cx="14287500" cy="4288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31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확장, 그리고 차량에 연결되는 형태</a:t>
            </a:r>
            <a:endParaRPr lang="en-US" sz="3150" dirty="0"/>
          </a:p>
        </p:txBody>
      </p:sp>
      <p:sp>
        <p:nvSpPr>
          <p:cNvPr id="36" name="Text 24"/>
          <p:cNvSpPr txBox="1"/>
          <p:nvPr/>
        </p:nvSpPr>
        <p:spPr>
          <a:xfrm>
            <a:off x="1218895" y="7200900"/>
            <a:ext cx="3543300" cy="1627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kern="0" spc="198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WIN-WIN FINANCE · WELCOME</a:t>
            </a:r>
            <a:endParaRPr lang="en-US" sz="900" dirty="0"/>
          </a:p>
        </p:txBody>
      </p:sp>
      <p:sp>
        <p:nvSpPr>
          <p:cNvPr id="37" name="Text 25"/>
          <p:cNvSpPr txBox="1"/>
          <p:nvPr/>
        </p:nvSpPr>
        <p:spPr>
          <a:xfrm>
            <a:off x="1218895" y="7638898"/>
            <a:ext cx="3543300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웰컴페이먼츠 상생금융 업무협약</a:t>
            </a:r>
            <a:endParaRPr lang="en-US" sz="1650" dirty="0"/>
          </a:p>
        </p:txBody>
      </p:sp>
      <p:sp>
        <p:nvSpPr>
          <p:cNvPr id="38" name="Text 26"/>
          <p:cNvSpPr txBox="1"/>
          <p:nvPr/>
        </p:nvSpPr>
        <p:spPr>
          <a:xfrm>
            <a:off x="1218895" y="8153705"/>
            <a:ext cx="3543300" cy="2002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지역 모빌리티와 함께하는 상생 금융 · 자동정산</a:t>
            </a:r>
            <a:endParaRPr lang="en-US" sz="975" dirty="0"/>
          </a:p>
        </p:txBody>
      </p:sp>
      <p:sp>
        <p:nvSpPr>
          <p:cNvPr id="39" name="Text 27"/>
          <p:cNvSpPr txBox="1"/>
          <p:nvPr/>
        </p:nvSpPr>
        <p:spPr>
          <a:xfrm>
            <a:off x="1218895" y="9029700"/>
            <a:ext cx="354330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D5D5D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용산 한강대로 148 · 김기현·박대용</a:t>
            </a:r>
            <a:endParaRPr lang="en-US" sz="900" dirty="0"/>
          </a:p>
        </p:txBody>
      </p:sp>
      <p:sp>
        <p:nvSpPr>
          <p:cNvPr id="40" name="Text 28"/>
          <p:cNvSpPr txBox="1"/>
          <p:nvPr/>
        </p:nvSpPr>
        <p:spPr>
          <a:xfrm>
            <a:off x="5372100" y="7200900"/>
            <a:ext cx="3543300" cy="1627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kern="0" spc="198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VISIBLE CALL · ONBOARD</a:t>
            </a:r>
            <a:endParaRPr lang="en-US" sz="900" dirty="0"/>
          </a:p>
        </p:txBody>
      </p:sp>
      <p:sp>
        <p:nvSpPr>
          <p:cNvPr id="41" name="Text 29"/>
          <p:cNvSpPr txBox="1"/>
          <p:nvPr/>
        </p:nvSpPr>
        <p:spPr>
          <a:xfrm>
            <a:off x="5372100" y="7638898"/>
            <a:ext cx="3543300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보이는 콜택시 · 전국 확산</a:t>
            </a:r>
            <a:endParaRPr lang="en-US" sz="1650" dirty="0"/>
          </a:p>
        </p:txBody>
      </p:sp>
      <p:sp>
        <p:nvSpPr>
          <p:cNvPr id="42" name="Text 30"/>
          <p:cNvSpPr txBox="1"/>
          <p:nvPr/>
        </p:nvSpPr>
        <p:spPr>
          <a:xfrm>
            <a:off x="5372100" y="8153705"/>
            <a:ext cx="3543300" cy="2002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콜게이트 · 서울콜과 함께 구축한 차량 안내 카드</a:t>
            </a:r>
            <a:endParaRPr lang="en-US" sz="975" dirty="0"/>
          </a:p>
        </p:txBody>
      </p:sp>
      <p:sp>
        <p:nvSpPr>
          <p:cNvPr id="43" name="Text 31"/>
          <p:cNvSpPr txBox="1"/>
          <p:nvPr/>
        </p:nvSpPr>
        <p:spPr>
          <a:xfrm>
            <a:off x="5372100" y="9029700"/>
            <a:ext cx="354330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차량 내 안내 카드 — 승객이 직접 인식</a:t>
            </a:r>
            <a:endParaRPr lang="en-US" sz="900" dirty="0"/>
          </a:p>
        </p:txBody>
      </p:sp>
      <p:sp>
        <p:nvSpPr>
          <p:cNvPr id="44" name="Text 32"/>
          <p:cNvSpPr txBox="1"/>
          <p:nvPr/>
        </p:nvSpPr>
        <p:spPr>
          <a:xfrm>
            <a:off x="9525305" y="7200900"/>
            <a:ext cx="3543300" cy="1627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kern="0" spc="198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SWING · HQ COLLABORATION</a:t>
            </a:r>
            <a:endParaRPr lang="en-US" sz="900" dirty="0"/>
          </a:p>
        </p:txBody>
      </p:sp>
      <p:sp>
        <p:nvSpPr>
          <p:cNvPr id="45" name="Text 33"/>
          <p:cNvSpPr txBox="1"/>
          <p:nvPr/>
        </p:nvSpPr>
        <p:spPr>
          <a:xfrm>
            <a:off x="9525305" y="7638898"/>
            <a:ext cx="3543300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스윙 본사 · 정례 협업</a:t>
            </a:r>
            <a:endParaRPr lang="en-US" sz="1650" dirty="0"/>
          </a:p>
        </p:txBody>
      </p:sp>
      <p:sp>
        <p:nvSpPr>
          <p:cNvPr id="46" name="Text 34"/>
          <p:cNvSpPr txBox="1"/>
          <p:nvPr/>
        </p:nvSpPr>
        <p:spPr>
          <a:xfrm>
            <a:off x="9525305" y="8153705"/>
            <a:ext cx="3543300" cy="2002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PM · 슈퍼앱 사업자 본사 환경 협력</a:t>
            </a:r>
            <a:endParaRPr lang="en-US" sz="975" dirty="0"/>
          </a:p>
        </p:txBody>
      </p:sp>
      <p:sp>
        <p:nvSpPr>
          <p:cNvPr id="47" name="Text 35"/>
          <p:cNvSpPr txBox="1"/>
          <p:nvPr/>
        </p:nvSpPr>
        <p:spPr>
          <a:xfrm>
            <a:off x="9525305" y="9029700"/>
            <a:ext cx="354330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용산 서빙고로 17 · 김형산·박대용</a:t>
            </a:r>
            <a:endParaRPr lang="en-US" sz="900" dirty="0"/>
          </a:p>
        </p:txBody>
      </p:sp>
      <p:sp>
        <p:nvSpPr>
          <p:cNvPr id="48" name="Text 36"/>
          <p:cNvSpPr txBox="1"/>
          <p:nvPr/>
        </p:nvSpPr>
        <p:spPr>
          <a:xfrm>
            <a:off x="13677595" y="7200900"/>
            <a:ext cx="3543300" cy="1627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kern="0" spc="198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VEHICLE ONBOARD</a:t>
            </a:r>
            <a:endParaRPr lang="en-US" sz="900" dirty="0"/>
          </a:p>
        </p:txBody>
      </p:sp>
      <p:sp>
        <p:nvSpPr>
          <p:cNvPr id="49" name="Text 37"/>
          <p:cNvSpPr txBox="1"/>
          <p:nvPr/>
        </p:nvSpPr>
        <p:spPr>
          <a:xfrm>
            <a:off x="13677595" y="7638898"/>
            <a:ext cx="3543300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차량 한 대당 5분 설치</a:t>
            </a:r>
            <a:endParaRPr lang="en-US" sz="1650" dirty="0"/>
          </a:p>
        </p:txBody>
      </p:sp>
      <p:sp>
        <p:nvSpPr>
          <p:cNvPr id="50" name="Text 38"/>
          <p:cNvSpPr txBox="1"/>
          <p:nvPr/>
        </p:nvSpPr>
        <p:spPr>
          <a:xfrm>
            <a:off x="13677595" y="8153705"/>
            <a:ext cx="3543300" cy="2002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승객 안내 카드 · QR 기반 차량 호출 운영</a:t>
            </a:r>
            <a:endParaRPr lang="en-US" sz="975" dirty="0"/>
          </a:p>
        </p:txBody>
      </p:sp>
      <p:sp>
        <p:nvSpPr>
          <p:cNvPr id="51" name="Text 39"/>
          <p:cNvSpPr txBox="1"/>
          <p:nvPr/>
        </p:nvSpPr>
        <p:spPr>
          <a:xfrm>
            <a:off x="13677595" y="9029700"/>
            <a:ext cx="354330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차량 내부 부착 — 사업자 연결의 끝점</a:t>
            </a:r>
            <a:endParaRPr lang="en-US" sz="900" dirty="0"/>
          </a:p>
        </p:txBody>
      </p:sp>
      <p:sp>
        <p:nvSpPr>
          <p:cNvPr id="52" name="Text 40"/>
          <p:cNvSpPr txBox="1"/>
          <p:nvPr/>
        </p:nvSpPr>
        <p:spPr>
          <a:xfrm>
            <a:off x="990295" y="10134295"/>
            <a:ext cx="11430000" cy="1627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kern="0" spc="108" dirty="0">
                <a:solidFill>
                  <a:srgbClr val="52525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연계 결과 · 2026 內 25,700대 운영 · 전국 협의 약 80,000대 규모</a:t>
            </a:r>
            <a:endParaRPr lang="en-US" sz="900" dirty="0"/>
          </a:p>
        </p:txBody>
      </p:sp>
      <p:sp>
        <p:nvSpPr>
          <p:cNvPr id="53" name="Text 41"/>
          <p:cNvSpPr txBox="1"/>
          <p:nvPr/>
        </p:nvSpPr>
        <p:spPr>
          <a:xfrm>
            <a:off x="990295" y="10134295"/>
            <a:ext cx="14287500" cy="1627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" kern="0" spc="108" dirty="0">
                <a:solidFill>
                  <a:srgbClr val="52525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확장·차량 연결 — 4장 · 시점순 2 / 2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5895" y="75895"/>
            <a:ext cx="18288000" cy="10287000"/>
          </a:xfrm>
          <a:prstGeom prst="rect">
            <a:avLst/>
          </a:prstGeom>
          <a:solidFill>
            <a:srgbClr val="0A0A0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3" name="Image 0" descr="gen-dedup-9fc4a60fcd8af2058de249a75a445b20.png"/>
          <p:cNvPicPr>
            <a:picLocks noChangeAspect="1"/>
          </p:cNvPicPr>
          <p:nvPr/>
        </p:nvPicPr>
        <p:blipFill>
          <a:blip r:embed="rId3"/>
          <a:srcRect t="-400" b="-400"/>
          <a:stretch/>
        </p:blipFill>
        <p:spPr>
          <a:xfrm>
            <a:off x="990295" y="2266798"/>
            <a:ext cx="1143000" cy="19202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990295" y="3124505"/>
            <a:ext cx="8096098" cy="2686507"/>
          </a:xfrm>
          <a:prstGeom prst="rect">
            <a:avLst/>
          </a:prstGeom>
          <a:solidFill>
            <a:srgbClr val="141414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Shape 2"/>
          <p:cNvSpPr/>
          <p:nvPr/>
        </p:nvSpPr>
        <p:spPr>
          <a:xfrm>
            <a:off x="9372600" y="3124505"/>
            <a:ext cx="8096098" cy="2686507"/>
          </a:xfrm>
          <a:prstGeom prst="rect">
            <a:avLst/>
          </a:prstGeom>
          <a:solidFill>
            <a:srgbClr val="141414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Shape 3"/>
          <p:cNvSpPr/>
          <p:nvPr/>
        </p:nvSpPr>
        <p:spPr>
          <a:xfrm>
            <a:off x="990295" y="5982005"/>
            <a:ext cx="8096098" cy="2686507"/>
          </a:xfrm>
          <a:prstGeom prst="rect">
            <a:avLst/>
          </a:prstGeom>
          <a:solidFill>
            <a:srgbClr val="141414"/>
          </a:solidFill>
          <a:ln w="12700">
            <a:solidFill>
              <a:srgbClr val="C9A96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Shape 4"/>
          <p:cNvSpPr/>
          <p:nvPr/>
        </p:nvSpPr>
        <p:spPr>
          <a:xfrm>
            <a:off x="9372600" y="5982005"/>
            <a:ext cx="8096098" cy="2686507"/>
          </a:xfrm>
          <a:prstGeom prst="rect">
            <a:avLst/>
          </a:prstGeom>
          <a:solidFill>
            <a:srgbClr val="141414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8" name="Image 1" descr="gen-dedup-54d00189b46c252968d72b5989808dd0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1295705" y="3924605"/>
            <a:ext cx="571500" cy="9144"/>
          </a:xfrm>
          <a:prstGeom prst="rect">
            <a:avLst/>
          </a:prstGeom>
        </p:spPr>
      </p:pic>
      <p:pic>
        <p:nvPicPr>
          <p:cNvPr id="9" name="Image 2" descr="gen-dedup-54d00189b46c252968d72b5989808dd0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9677095" y="3924605"/>
            <a:ext cx="571500" cy="9144"/>
          </a:xfrm>
          <a:prstGeom prst="rect">
            <a:avLst/>
          </a:prstGeom>
        </p:spPr>
      </p:pic>
      <p:pic>
        <p:nvPicPr>
          <p:cNvPr id="10" name="Image 3" descr="gen-dedup-54d00189b46c252968d72b5989808dd0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1295705" y="6782105"/>
            <a:ext cx="571500" cy="9144"/>
          </a:xfrm>
          <a:prstGeom prst="rect">
            <a:avLst/>
          </a:prstGeom>
        </p:spPr>
      </p:pic>
      <p:pic>
        <p:nvPicPr>
          <p:cNvPr id="11" name="Image 4" descr="gen-dedup-54d00189b46c252968d72b5989808dd0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9677095" y="6782105"/>
            <a:ext cx="571500" cy="9144"/>
          </a:xfrm>
          <a:prstGeom prst="rect">
            <a:avLst/>
          </a:prstGeom>
        </p:spPr>
      </p:pic>
      <p:sp>
        <p:nvSpPr>
          <p:cNvPr id="12" name="Text 5"/>
          <p:cNvSpPr txBox="1"/>
          <p:nvPr/>
        </p:nvSpPr>
        <p:spPr>
          <a:xfrm>
            <a:off x="990295" y="990295"/>
            <a:ext cx="2857500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75" kern="0" spc="312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PART 01 · AGREEMENTS · TIMELINE</a:t>
            </a:r>
            <a:endParaRPr lang="en-US" sz="975" dirty="0"/>
          </a:p>
        </p:txBody>
      </p:sp>
      <p:sp>
        <p:nvSpPr>
          <p:cNvPr id="13" name="Text 6"/>
          <p:cNvSpPr txBox="1"/>
          <p:nvPr/>
        </p:nvSpPr>
        <p:spPr>
          <a:xfrm>
            <a:off x="16745407" y="10001707"/>
            <a:ext cx="1239012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975" kern="0" spc="176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07 / 24</a:t>
            </a:r>
            <a:endParaRPr lang="en-US" sz="975" dirty="0"/>
          </a:p>
        </p:txBody>
      </p:sp>
      <p:sp>
        <p:nvSpPr>
          <p:cNvPr id="14" name="Text 7"/>
          <p:cNvSpPr txBox="1"/>
          <p:nvPr/>
        </p:nvSpPr>
        <p:spPr>
          <a:xfrm>
            <a:off x="990295" y="1447495"/>
            <a:ext cx="16459200" cy="5431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네 통의 협약, 시점순으로 쌓았습니다</a:t>
            </a:r>
            <a:endParaRPr lang="en-US" sz="4050" dirty="0"/>
          </a:p>
        </p:txBody>
      </p:sp>
      <p:sp>
        <p:nvSpPr>
          <p:cNvPr id="15" name="Text 8"/>
          <p:cNvSpPr txBox="1"/>
          <p:nvPr/>
        </p:nvSpPr>
        <p:spPr>
          <a:xfrm>
            <a:off x="990295" y="2476195"/>
            <a:ext cx="16459200" cy="267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체결 시점순으로 정렬했습니다 — 2024년부터 2025년 말까지의 협약 축만 추렸습니다.</a:t>
            </a:r>
            <a:endParaRPr lang="en-US" sz="1350" dirty="0"/>
          </a:p>
        </p:txBody>
      </p:sp>
      <p:sp>
        <p:nvSpPr>
          <p:cNvPr id="16" name="Text 9"/>
          <p:cNvSpPr txBox="1"/>
          <p:nvPr/>
        </p:nvSpPr>
        <p:spPr>
          <a:xfrm>
            <a:off x="1295705" y="3353105"/>
            <a:ext cx="285750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293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01 · 2024</a:t>
            </a:r>
            <a:endParaRPr lang="en-US" sz="975" dirty="0"/>
          </a:p>
        </p:txBody>
      </p:sp>
      <p:sp>
        <p:nvSpPr>
          <p:cNvPr id="17" name="Text 10"/>
          <p:cNvSpPr txBox="1"/>
          <p:nvPr/>
        </p:nvSpPr>
        <p:spPr>
          <a:xfrm>
            <a:off x="1295705" y="3638398"/>
            <a:ext cx="362011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293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AUTOMATIC PAYMENT</a:t>
            </a:r>
            <a:endParaRPr lang="en-US" sz="975" dirty="0"/>
          </a:p>
        </p:txBody>
      </p:sp>
      <p:sp>
        <p:nvSpPr>
          <p:cNvPr id="18" name="Text 11"/>
          <p:cNvSpPr txBox="1"/>
          <p:nvPr/>
        </p:nvSpPr>
        <p:spPr>
          <a:xfrm>
            <a:off x="1295705" y="4134002"/>
            <a:ext cx="7429500" cy="2862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금융결제원 · 자동결제 업무제휴</a:t>
            </a:r>
            <a:endParaRPr lang="en-US" sz="1800" dirty="0"/>
          </a:p>
        </p:txBody>
      </p:sp>
      <p:sp>
        <p:nvSpPr>
          <p:cNvPr id="19" name="Text 12"/>
          <p:cNvSpPr txBox="1"/>
          <p:nvPr/>
        </p:nvSpPr>
        <p:spPr>
          <a:xfrm>
            <a:off x="1295705" y="4591202"/>
            <a:ext cx="74295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금융결제원 ↔ 엑시스모빌리티 · PG 시스템 연동</a:t>
            </a:r>
            <a:endParaRPr lang="en-US" sz="1125" dirty="0"/>
          </a:p>
        </p:txBody>
      </p:sp>
      <p:sp>
        <p:nvSpPr>
          <p:cNvPr id="20" name="Text 13"/>
          <p:cNvSpPr txBox="1"/>
          <p:nvPr/>
        </p:nvSpPr>
        <p:spPr>
          <a:xfrm>
            <a:off x="1295705" y="4812487"/>
            <a:ext cx="74295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회원 등록 결제수단으로 택시요금 자동결제</a:t>
            </a:r>
            <a:endParaRPr lang="en-US" sz="1125" dirty="0"/>
          </a:p>
        </p:txBody>
      </p:sp>
      <p:sp>
        <p:nvSpPr>
          <p:cNvPr id="22" name="Text 15"/>
          <p:cNvSpPr txBox="1"/>
          <p:nvPr/>
        </p:nvSpPr>
        <p:spPr>
          <a:xfrm>
            <a:off x="9677095" y="3353105"/>
            <a:ext cx="285750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293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02 · 2024 · 12 · 20</a:t>
            </a:r>
            <a:endParaRPr lang="en-US" sz="975" dirty="0"/>
          </a:p>
        </p:txBody>
      </p:sp>
      <p:sp>
        <p:nvSpPr>
          <p:cNvPr id="23" name="Text 16"/>
          <p:cNvSpPr txBox="1"/>
          <p:nvPr/>
        </p:nvSpPr>
        <p:spPr>
          <a:xfrm>
            <a:off x="9677095" y="3638398"/>
            <a:ext cx="362011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293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WIN-WIN FINANCE</a:t>
            </a:r>
            <a:endParaRPr lang="en-US" sz="975" dirty="0"/>
          </a:p>
        </p:txBody>
      </p:sp>
      <p:sp>
        <p:nvSpPr>
          <p:cNvPr id="24" name="Text 17"/>
          <p:cNvSpPr txBox="1"/>
          <p:nvPr/>
        </p:nvSpPr>
        <p:spPr>
          <a:xfrm>
            <a:off x="9677095" y="4134002"/>
            <a:ext cx="7429500" cy="2862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웰컴페이먼츠 · 상생금융 공동프로젝트</a:t>
            </a:r>
            <a:endParaRPr lang="en-US" sz="1800" dirty="0"/>
          </a:p>
        </p:txBody>
      </p:sp>
      <p:sp>
        <p:nvSpPr>
          <p:cNvPr id="25" name="Text 18"/>
          <p:cNvSpPr txBox="1"/>
          <p:nvPr/>
        </p:nvSpPr>
        <p:spPr>
          <a:xfrm>
            <a:off x="9677095" y="4591202"/>
            <a:ext cx="74295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웰컴페이먼츠(용산 한강대로 148, 김기현) ↔ 엑시스모빌리티</a:t>
            </a:r>
            <a:endParaRPr lang="en-US" sz="1125" dirty="0"/>
          </a:p>
        </p:txBody>
      </p:sp>
      <p:sp>
        <p:nvSpPr>
          <p:cNvPr id="26" name="Text 19"/>
          <p:cNvSpPr txBox="1"/>
          <p:nvPr/>
        </p:nvSpPr>
        <p:spPr>
          <a:xfrm>
            <a:off x="9677095" y="4812487"/>
            <a:ext cx="74295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지역 모빌리티와 함께하는 상생 금융</a:t>
            </a:r>
            <a:endParaRPr lang="en-US" sz="1125" dirty="0"/>
          </a:p>
        </p:txBody>
      </p:sp>
      <p:sp>
        <p:nvSpPr>
          <p:cNvPr id="28" name="Text 21"/>
          <p:cNvSpPr txBox="1"/>
          <p:nvPr/>
        </p:nvSpPr>
        <p:spPr>
          <a:xfrm>
            <a:off x="1295705" y="6210605"/>
            <a:ext cx="285750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293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03 · 2025 · 05 · 26</a:t>
            </a:r>
            <a:endParaRPr lang="en-US" sz="975" dirty="0"/>
          </a:p>
        </p:txBody>
      </p:sp>
      <p:sp>
        <p:nvSpPr>
          <p:cNvPr id="29" name="Text 22"/>
          <p:cNvSpPr txBox="1"/>
          <p:nvPr/>
        </p:nvSpPr>
        <p:spPr>
          <a:xfrm>
            <a:off x="1295705" y="6495898"/>
            <a:ext cx="362011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293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OPEN CALL · VEHICLE</a:t>
            </a:r>
            <a:endParaRPr lang="en-US" sz="975" dirty="0"/>
          </a:p>
        </p:txBody>
      </p:sp>
      <p:sp>
        <p:nvSpPr>
          <p:cNvPr id="30" name="Text 23"/>
          <p:cNvSpPr txBox="1"/>
          <p:nvPr/>
        </p:nvSpPr>
        <p:spPr>
          <a:xfrm>
            <a:off x="1295705" y="6991502"/>
            <a:ext cx="7429500" cy="2862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더스윙 · 차량 개방형 호출 제휴</a:t>
            </a:r>
            <a:endParaRPr lang="en-US" sz="1800" dirty="0"/>
          </a:p>
        </p:txBody>
      </p:sp>
      <p:sp>
        <p:nvSpPr>
          <p:cNvPr id="31" name="Text 24"/>
          <p:cNvSpPr txBox="1"/>
          <p:nvPr/>
        </p:nvSpPr>
        <p:spPr>
          <a:xfrm>
            <a:off x="1295705" y="7448702"/>
            <a:ext cx="74295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더스윙(용산 서빙고로 17) ↔ 엑시스모빌리티</a:t>
            </a:r>
            <a:endParaRPr lang="en-US" sz="1125" dirty="0"/>
          </a:p>
        </p:txBody>
      </p:sp>
      <p:sp>
        <p:nvSpPr>
          <p:cNvPr id="32" name="Text 25"/>
          <p:cNvSpPr txBox="1"/>
          <p:nvPr/>
        </p:nvSpPr>
        <p:spPr>
          <a:xfrm>
            <a:off x="1295705" y="7669987"/>
            <a:ext cx="74295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SWING 앱으로 엑시스가 중개하는 택시 호출</a:t>
            </a:r>
            <a:endParaRPr lang="en-US" sz="1125" dirty="0"/>
          </a:p>
        </p:txBody>
      </p:sp>
      <p:sp>
        <p:nvSpPr>
          <p:cNvPr id="34" name="Text 27"/>
          <p:cNvSpPr txBox="1"/>
          <p:nvPr/>
        </p:nvSpPr>
        <p:spPr>
          <a:xfrm>
            <a:off x="9677095" y="6210605"/>
            <a:ext cx="285750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293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04 · 2025 · 11 · 20</a:t>
            </a:r>
            <a:endParaRPr lang="en-US" sz="975" dirty="0"/>
          </a:p>
        </p:txBody>
      </p:sp>
      <p:sp>
        <p:nvSpPr>
          <p:cNvPr id="35" name="Text 28"/>
          <p:cNvSpPr txBox="1"/>
          <p:nvPr/>
        </p:nvSpPr>
        <p:spPr>
          <a:xfrm>
            <a:off x="9677095" y="6495898"/>
            <a:ext cx="362011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293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PILOT · DAEGU</a:t>
            </a:r>
            <a:endParaRPr lang="en-US" sz="975" dirty="0"/>
          </a:p>
        </p:txBody>
      </p:sp>
      <p:sp>
        <p:nvSpPr>
          <p:cNvPr id="36" name="Text 29"/>
          <p:cNvSpPr txBox="1"/>
          <p:nvPr/>
        </p:nvSpPr>
        <p:spPr>
          <a:xfrm>
            <a:off x="9677095" y="6991502"/>
            <a:ext cx="7429500" cy="2862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모빌리티 시범사업 · 대구</a:t>
            </a:r>
            <a:endParaRPr lang="en-US" sz="1800" dirty="0"/>
          </a:p>
        </p:txBody>
      </p:sp>
      <p:sp>
        <p:nvSpPr>
          <p:cNvPr id="37" name="Text 30"/>
          <p:cNvSpPr txBox="1"/>
          <p:nvPr/>
        </p:nvSpPr>
        <p:spPr>
          <a:xfrm>
            <a:off x="9677095" y="7448702"/>
            <a:ext cx="74295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대구사랑착한택시 ↔ 더스윙 ↔ 엑시스모빌리티 · 3자</a:t>
            </a:r>
            <a:endParaRPr lang="en-US" sz="1125" dirty="0"/>
          </a:p>
        </p:txBody>
      </p:sp>
      <p:sp>
        <p:nvSpPr>
          <p:cNvPr id="38" name="Text 31"/>
          <p:cNvSpPr txBox="1"/>
          <p:nvPr/>
        </p:nvSpPr>
        <p:spPr>
          <a:xfrm>
            <a:off x="9677095" y="7669987"/>
            <a:ext cx="74295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대구 지역 인프라 + SWING 슈퍼앱 + AXIS 시스템</a:t>
            </a:r>
            <a:endParaRPr lang="en-US" sz="1125" dirty="0"/>
          </a:p>
        </p:txBody>
      </p:sp>
      <p:sp>
        <p:nvSpPr>
          <p:cNvPr id="40" name="Text 33"/>
          <p:cNvSpPr txBox="1"/>
          <p:nvPr/>
        </p:nvSpPr>
        <p:spPr>
          <a:xfrm>
            <a:off x="990295" y="9124798"/>
            <a:ext cx="16459200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D5D5D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네 통의 협약은 각각 다른 시점에 다른 당사자와 체결된 별개 행위이지만, 같은 결과를 향합니다 — 차량이 매각될 수 있는 인프라로 다시 정리되는 것.</a:t>
            </a:r>
            <a:endParaRPr lang="en-US" sz="1050" dirty="0"/>
          </a:p>
        </p:txBody>
      </p:sp>
      <p:sp>
        <p:nvSpPr>
          <p:cNvPr id="41" name="Text 34"/>
          <p:cNvSpPr txBox="1"/>
          <p:nvPr/>
        </p:nvSpPr>
        <p:spPr>
          <a:xfrm>
            <a:off x="990295" y="9696298"/>
            <a:ext cx="571500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156" dirty="0">
                <a:solidFill>
                  <a:srgbClr val="52525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OPEN MOBILITY PARTNERS</a:t>
            </a:r>
            <a:endParaRPr lang="en-US" sz="97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5895" y="75895"/>
            <a:ext cx="18288000" cy="10287000"/>
          </a:xfrm>
          <a:prstGeom prst="rect">
            <a:avLst/>
          </a:prstGeom>
          <a:solidFill>
            <a:srgbClr val="0A0A0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3" name="Image 0" descr="gen-dedup-a32d067f8211cc8030ac541dea94ecad.png"/>
          <p:cNvPicPr>
            <a:picLocks noChangeAspect="1"/>
          </p:cNvPicPr>
          <p:nvPr/>
        </p:nvPicPr>
        <p:blipFill>
          <a:blip r:embed="rId3"/>
          <a:srcRect t="-420" b="-420"/>
          <a:stretch/>
        </p:blipFill>
        <p:spPr>
          <a:xfrm>
            <a:off x="990295" y="4552798"/>
            <a:ext cx="761695" cy="19202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990295" y="4743907"/>
            <a:ext cx="5352898" cy="1923898"/>
          </a:xfrm>
          <a:prstGeom prst="rect">
            <a:avLst/>
          </a:prstGeom>
          <a:solidFill>
            <a:srgbClr val="141414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Shape 2"/>
          <p:cNvSpPr/>
          <p:nvPr/>
        </p:nvSpPr>
        <p:spPr>
          <a:xfrm>
            <a:off x="6553505" y="4743907"/>
            <a:ext cx="5352898" cy="1923898"/>
          </a:xfrm>
          <a:prstGeom prst="rect">
            <a:avLst/>
          </a:prstGeom>
          <a:solidFill>
            <a:srgbClr val="141414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Shape 3"/>
          <p:cNvSpPr/>
          <p:nvPr/>
        </p:nvSpPr>
        <p:spPr>
          <a:xfrm>
            <a:off x="12115800" y="4743907"/>
            <a:ext cx="5352898" cy="1923898"/>
          </a:xfrm>
          <a:prstGeom prst="rect">
            <a:avLst/>
          </a:prstGeom>
          <a:solidFill>
            <a:srgbClr val="1A1A1A"/>
          </a:solidFill>
          <a:ln w="12700">
            <a:solidFill>
              <a:srgbClr val="C9A96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Shape 4"/>
          <p:cNvSpPr/>
          <p:nvPr/>
        </p:nvSpPr>
        <p:spPr>
          <a:xfrm>
            <a:off x="990295" y="7125005"/>
            <a:ext cx="16487546" cy="1333195"/>
          </a:xfrm>
          <a:prstGeom prst="rect">
            <a:avLst/>
          </a:prstGeom>
          <a:solidFill>
            <a:srgbClr val="141414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8" name="Shape 5"/>
          <p:cNvSpPr/>
          <p:nvPr/>
        </p:nvSpPr>
        <p:spPr>
          <a:xfrm>
            <a:off x="990295" y="7125005"/>
            <a:ext cx="28346" cy="1333195"/>
          </a:xfrm>
          <a:prstGeom prst="rect">
            <a:avLst/>
          </a:prstGeom>
          <a:solidFill>
            <a:srgbClr val="C9A961"/>
          </a:solidFill>
          <a:ln w="12700">
            <a:solidFill>
              <a:srgbClr val="C9A96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9" name="Image 1" descr="gen-dedup-288f8c98988b04c6d572c4b105bb9b36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1218895" y="5296205"/>
            <a:ext cx="571500" cy="9144"/>
          </a:xfrm>
          <a:prstGeom prst="rect">
            <a:avLst/>
          </a:prstGeom>
        </p:spPr>
      </p:pic>
      <p:pic>
        <p:nvPicPr>
          <p:cNvPr id="10" name="Image 2" descr="gen-dedup-288f8c98988b04c6d572c4b105bb9b36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6782105" y="5296205"/>
            <a:ext cx="571500" cy="9144"/>
          </a:xfrm>
          <a:prstGeom prst="rect">
            <a:avLst/>
          </a:prstGeom>
        </p:spPr>
      </p:pic>
      <p:pic>
        <p:nvPicPr>
          <p:cNvPr id="11" name="Image 3" descr="gen-dedup-54d00189b46c252968d72b5989808dd0.png"/>
          <p:cNvPicPr>
            <a:picLocks noChangeAspect="1"/>
          </p:cNvPicPr>
          <p:nvPr/>
        </p:nvPicPr>
        <p:blipFill>
          <a:blip r:embed="rId5"/>
          <a:srcRect l="-2083" r="-2083"/>
          <a:stretch/>
        </p:blipFill>
        <p:spPr>
          <a:xfrm>
            <a:off x="12344400" y="5296205"/>
            <a:ext cx="571500" cy="9144"/>
          </a:xfrm>
          <a:prstGeom prst="rect">
            <a:avLst/>
          </a:prstGeom>
        </p:spPr>
      </p:pic>
      <p:sp>
        <p:nvSpPr>
          <p:cNvPr id="12" name="Text 6"/>
          <p:cNvSpPr txBox="1"/>
          <p:nvPr/>
        </p:nvSpPr>
        <p:spPr>
          <a:xfrm>
            <a:off x="990295" y="990295"/>
            <a:ext cx="190561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312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PART 01 · WHY NOW</a:t>
            </a:r>
            <a:endParaRPr lang="en-US" sz="975" dirty="0"/>
          </a:p>
        </p:txBody>
      </p:sp>
      <p:sp>
        <p:nvSpPr>
          <p:cNvPr id="13" name="Text 7"/>
          <p:cNvSpPr txBox="1"/>
          <p:nvPr/>
        </p:nvSpPr>
        <p:spPr>
          <a:xfrm>
            <a:off x="16745407" y="10001707"/>
            <a:ext cx="1239012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975" kern="0" spc="176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08 / 24</a:t>
            </a:r>
            <a:endParaRPr lang="en-US" sz="975" dirty="0"/>
          </a:p>
        </p:txBody>
      </p:sp>
      <p:sp>
        <p:nvSpPr>
          <p:cNvPr id="14" name="Text 8"/>
          <p:cNvSpPr txBox="1"/>
          <p:nvPr/>
        </p:nvSpPr>
        <p:spPr>
          <a:xfrm>
            <a:off x="990295" y="1600200"/>
            <a:ext cx="18978372" cy="6007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5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모빌리티 </a:t>
            </a:r>
            <a:r>
              <a:rPr lang="en-US" sz="4500" b="1" dirty="0" err="1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사업자가</a:t>
            </a:r>
            <a:r>
              <a:rPr lang="en-US" sz="45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–</a:t>
            </a:r>
            <a:r>
              <a:rPr lang="ko-KR" altLang="en-US" sz="45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매각할 수</a:t>
            </a:r>
            <a:r>
              <a:rPr lang="en-US" sz="45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있는– 인프라를 만들지 않으면</a:t>
            </a:r>
            <a:endParaRPr lang="en-US" sz="4500" dirty="0"/>
          </a:p>
        </p:txBody>
      </p:sp>
      <p:sp>
        <p:nvSpPr>
          <p:cNvPr id="15" name="Text 9"/>
          <p:cNvSpPr txBox="1"/>
          <p:nvPr/>
        </p:nvSpPr>
        <p:spPr>
          <a:xfrm>
            <a:off x="990295" y="2200046"/>
            <a:ext cx="16193110" cy="6007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500" b="1" dirty="0" err="1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다음</a:t>
            </a:r>
            <a:r>
              <a:rPr lang="en-US" sz="45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ko-KR" altLang="en-US" sz="45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기회</a:t>
            </a:r>
            <a:r>
              <a:rPr lang="en-US" sz="4500" b="1" dirty="0" err="1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는</a:t>
            </a:r>
            <a:r>
              <a:rPr lang="en-US" sz="45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없습니다.</a:t>
            </a:r>
            <a:endParaRPr lang="en-US" sz="4500" dirty="0"/>
          </a:p>
        </p:txBody>
      </p:sp>
      <p:sp>
        <p:nvSpPr>
          <p:cNvPr id="16" name="Text 10"/>
          <p:cNvSpPr txBox="1"/>
          <p:nvPr/>
        </p:nvSpPr>
        <p:spPr>
          <a:xfrm>
            <a:off x="990295" y="3314700"/>
            <a:ext cx="12382805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카카오의 모빌리티 독점, 영세 운송사업자의 연이은 폐업, 합병 가능한 별도 인프라의 부재.</a:t>
            </a:r>
            <a:endParaRPr lang="en-US" sz="1500" dirty="0"/>
          </a:p>
        </p:txBody>
      </p:sp>
      <p:sp>
        <p:nvSpPr>
          <p:cNvPr id="17" name="Text 11"/>
          <p:cNvSpPr txBox="1"/>
          <p:nvPr/>
        </p:nvSpPr>
        <p:spPr>
          <a:xfrm>
            <a:off x="990295" y="3619195"/>
            <a:ext cx="12382805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시장 참여자가 –팔릴 수 있는– 형태로 정리될 때 비로소 보상이 따라옵니다.</a:t>
            </a:r>
            <a:endParaRPr lang="en-US" sz="1500" dirty="0"/>
          </a:p>
        </p:txBody>
      </p:sp>
      <p:sp>
        <p:nvSpPr>
          <p:cNvPr id="18" name="Text 12"/>
          <p:cNvSpPr txBox="1"/>
          <p:nvPr/>
        </p:nvSpPr>
        <p:spPr>
          <a:xfrm>
            <a:off x="1218895" y="4972507"/>
            <a:ext cx="285750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kern="0" spc="315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01 · OBSERVATION</a:t>
            </a:r>
            <a:endParaRPr lang="en-US" sz="1050" dirty="0"/>
          </a:p>
        </p:txBody>
      </p:sp>
      <p:sp>
        <p:nvSpPr>
          <p:cNvPr id="19" name="Text 13"/>
          <p:cNvSpPr txBox="1"/>
          <p:nvPr/>
        </p:nvSpPr>
        <p:spPr>
          <a:xfrm>
            <a:off x="1218895" y="5524805"/>
            <a:ext cx="4953305" cy="2862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대형 플랫폼의 독점이 진행 중</a:t>
            </a:r>
            <a:endParaRPr lang="en-US" sz="1650" dirty="0"/>
          </a:p>
        </p:txBody>
      </p:sp>
      <p:sp>
        <p:nvSpPr>
          <p:cNvPr id="20" name="Text 14"/>
          <p:cNvSpPr txBox="1"/>
          <p:nvPr/>
        </p:nvSpPr>
        <p:spPr>
          <a:xfrm>
            <a:off x="1218895" y="6038698"/>
            <a:ext cx="495330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altLang="ko-KR" sz="1200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95%</a:t>
            </a:r>
            <a:r>
              <a:rPr lang="ko-KR" altLang="en-US" sz="1200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독점</a:t>
            </a:r>
            <a:r>
              <a:rPr lang="en-US" sz="1200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· 단일 앱 일변도 — 다수의 사업자가 잠식당함</a:t>
            </a:r>
            <a:endParaRPr lang="en-US" sz="1200" dirty="0"/>
          </a:p>
        </p:txBody>
      </p:sp>
      <p:sp>
        <p:nvSpPr>
          <p:cNvPr id="21" name="Text 15"/>
          <p:cNvSpPr txBox="1"/>
          <p:nvPr/>
        </p:nvSpPr>
        <p:spPr>
          <a:xfrm>
            <a:off x="6782105" y="4972507"/>
            <a:ext cx="285750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kern="0" spc="315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02 · OBSERVATION</a:t>
            </a:r>
            <a:endParaRPr lang="en-US" sz="1050" dirty="0"/>
          </a:p>
        </p:txBody>
      </p:sp>
      <p:sp>
        <p:nvSpPr>
          <p:cNvPr id="22" name="Text 16"/>
          <p:cNvSpPr txBox="1"/>
          <p:nvPr/>
        </p:nvSpPr>
        <p:spPr>
          <a:xfrm>
            <a:off x="6782105" y="5524805"/>
            <a:ext cx="4953305" cy="2862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영세 사업자는 자생력 회복이 어려움</a:t>
            </a:r>
            <a:endParaRPr lang="en-US" sz="1650" dirty="0"/>
          </a:p>
        </p:txBody>
      </p:sp>
      <p:sp>
        <p:nvSpPr>
          <p:cNvPr id="23" name="Text 17"/>
          <p:cNvSpPr txBox="1"/>
          <p:nvPr/>
        </p:nvSpPr>
        <p:spPr>
          <a:xfrm>
            <a:off x="6782105" y="6038698"/>
            <a:ext cx="495330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도미노 폐업 · 도산 · 권역별 콜센터 붕괴</a:t>
            </a:r>
            <a:endParaRPr lang="en-US" sz="1200" dirty="0"/>
          </a:p>
        </p:txBody>
      </p:sp>
      <p:sp>
        <p:nvSpPr>
          <p:cNvPr id="24" name="Text 18"/>
          <p:cNvSpPr txBox="1"/>
          <p:nvPr/>
        </p:nvSpPr>
        <p:spPr>
          <a:xfrm>
            <a:off x="12344400" y="4972507"/>
            <a:ext cx="285750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kern="0" spc="315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03 · OBSERVATION</a:t>
            </a:r>
            <a:endParaRPr lang="en-US" sz="1050" dirty="0"/>
          </a:p>
        </p:txBody>
      </p:sp>
      <p:sp>
        <p:nvSpPr>
          <p:cNvPr id="25" name="Text 19"/>
          <p:cNvSpPr txBox="1"/>
          <p:nvPr/>
        </p:nvSpPr>
        <p:spPr>
          <a:xfrm>
            <a:off x="12344400" y="5524805"/>
            <a:ext cx="4953305" cy="2862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인수 가능한 인프라 형태가 부재</a:t>
            </a:r>
            <a:endParaRPr lang="en-US" sz="1650" dirty="0"/>
          </a:p>
        </p:txBody>
      </p:sp>
      <p:sp>
        <p:nvSpPr>
          <p:cNvPr id="26" name="Text 20"/>
          <p:cNvSpPr txBox="1"/>
          <p:nvPr/>
        </p:nvSpPr>
        <p:spPr>
          <a:xfrm>
            <a:off x="12344400" y="6038698"/>
            <a:ext cx="4953305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D5D5D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발행사 · 결제사가 –사올 수 있는– 인프라가 시장에 없음</a:t>
            </a:r>
            <a:endParaRPr lang="en-US" sz="1200" dirty="0"/>
          </a:p>
        </p:txBody>
      </p:sp>
      <p:sp>
        <p:nvSpPr>
          <p:cNvPr id="27" name="Text 21"/>
          <p:cNvSpPr txBox="1"/>
          <p:nvPr/>
        </p:nvSpPr>
        <p:spPr>
          <a:xfrm>
            <a:off x="1600200" y="7334402"/>
            <a:ext cx="228600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kern="0" spc="315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CONCLUSION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1600200" y="7619695"/>
            <a:ext cx="15240305" cy="3337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그래서 OMP는 사업자가 주주로 참여하는 SPC의 형태로 –팔릴 수 있는– 인프라를 만듭니다.</a:t>
            </a:r>
            <a:endParaRPr lang="en-US" sz="1800" dirty="0"/>
          </a:p>
        </p:txBody>
      </p:sp>
      <p:sp>
        <p:nvSpPr>
          <p:cNvPr id="29" name="Text 23"/>
          <p:cNvSpPr txBox="1"/>
          <p:nvPr/>
        </p:nvSpPr>
        <p:spPr>
          <a:xfrm>
            <a:off x="990295" y="9696298"/>
            <a:ext cx="285750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156" dirty="0">
                <a:solidFill>
                  <a:srgbClr val="52525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OPEN MOBILITY PARTNERS</a:t>
            </a:r>
            <a:endParaRPr lang="en-US" sz="97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5895" y="75895"/>
            <a:ext cx="18288000" cy="10287000"/>
          </a:xfrm>
          <a:prstGeom prst="rect">
            <a:avLst/>
          </a:prstGeom>
          <a:solidFill>
            <a:srgbClr val="0A0A0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3" name="Image 0" descr="gen-dedup-a32d067f8211cc8030ac541dea94ecad.png"/>
          <p:cNvPicPr>
            <a:picLocks noChangeAspect="1"/>
          </p:cNvPicPr>
          <p:nvPr/>
        </p:nvPicPr>
        <p:blipFill>
          <a:blip r:embed="rId3"/>
          <a:srcRect t="-420" b="-420"/>
          <a:stretch/>
        </p:blipFill>
        <p:spPr>
          <a:xfrm>
            <a:off x="990295" y="2743200"/>
            <a:ext cx="761695" cy="19202"/>
          </a:xfrm>
          <a:prstGeom prst="rect">
            <a:avLst/>
          </a:prstGeom>
        </p:spPr>
      </p:pic>
      <p:pic>
        <p:nvPicPr>
          <p:cNvPr id="4" name="Image 1" descr="gen-dedup-54d00189b46c252968d72b5989808dd0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1410005" y="4000500"/>
            <a:ext cx="571500" cy="9144"/>
          </a:xfrm>
          <a:prstGeom prst="rect">
            <a:avLst/>
          </a:prstGeom>
        </p:spPr>
      </p:pic>
      <p:pic>
        <p:nvPicPr>
          <p:cNvPr id="5" name="Image 2" descr="gen-dedup-54d00189b46c252968d72b5989808dd0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11925605" y="4000500"/>
            <a:ext cx="571500" cy="9144"/>
          </a:xfrm>
          <a:prstGeom prst="rect">
            <a:avLst/>
          </a:prstGeom>
        </p:spPr>
      </p:pic>
      <p:sp>
        <p:nvSpPr>
          <p:cNvPr id="6" name="Shape 1"/>
          <p:cNvSpPr/>
          <p:nvPr/>
        </p:nvSpPr>
        <p:spPr>
          <a:xfrm>
            <a:off x="990295" y="3409798"/>
            <a:ext cx="10306202" cy="4114800"/>
          </a:xfrm>
          <a:prstGeom prst="rect">
            <a:avLst/>
          </a:prstGeom>
          <a:solidFill>
            <a:srgbClr val="141414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Shape 2"/>
          <p:cNvSpPr/>
          <p:nvPr/>
        </p:nvSpPr>
        <p:spPr>
          <a:xfrm>
            <a:off x="11505895" y="3409798"/>
            <a:ext cx="5962802" cy="4114800"/>
          </a:xfrm>
          <a:prstGeom prst="rect">
            <a:avLst/>
          </a:prstGeom>
          <a:solidFill>
            <a:srgbClr val="1A1A1A"/>
          </a:solidFill>
          <a:ln w="12700">
            <a:solidFill>
              <a:srgbClr val="C9A96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Shape 3"/>
          <p:cNvSpPr/>
          <p:nvPr/>
        </p:nvSpPr>
        <p:spPr>
          <a:xfrm>
            <a:off x="11925605" y="5600700"/>
            <a:ext cx="2400300" cy="780898"/>
          </a:xfrm>
          <a:prstGeom prst="rect">
            <a:avLst/>
          </a:prstGeom>
          <a:solidFill>
            <a:srgbClr val="0E0E0E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Shape 4"/>
          <p:cNvSpPr/>
          <p:nvPr/>
        </p:nvSpPr>
        <p:spPr>
          <a:xfrm>
            <a:off x="14535302" y="5600700"/>
            <a:ext cx="2400300" cy="780898"/>
          </a:xfrm>
          <a:prstGeom prst="rect">
            <a:avLst/>
          </a:prstGeom>
          <a:solidFill>
            <a:srgbClr val="0E0E0E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Text 5"/>
          <p:cNvSpPr txBox="1"/>
          <p:nvPr/>
        </p:nvSpPr>
        <p:spPr>
          <a:xfrm>
            <a:off x="990295" y="990295"/>
            <a:ext cx="228600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312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PART 02 · DEFINITION</a:t>
            </a:r>
            <a:endParaRPr lang="en-US" sz="975" dirty="0"/>
          </a:p>
        </p:txBody>
      </p:sp>
      <p:sp>
        <p:nvSpPr>
          <p:cNvPr id="11" name="Text 6"/>
          <p:cNvSpPr txBox="1"/>
          <p:nvPr/>
        </p:nvSpPr>
        <p:spPr>
          <a:xfrm>
            <a:off x="16745407" y="10001707"/>
            <a:ext cx="1239012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975" kern="0" spc="176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09 / 24</a:t>
            </a:r>
            <a:endParaRPr lang="en-US" sz="975" dirty="0"/>
          </a:p>
        </p:txBody>
      </p:sp>
      <p:sp>
        <p:nvSpPr>
          <p:cNvPr id="12" name="Text 7"/>
          <p:cNvSpPr txBox="1"/>
          <p:nvPr/>
        </p:nvSpPr>
        <p:spPr>
          <a:xfrm>
            <a:off x="990295" y="1600200"/>
            <a:ext cx="14287500" cy="6007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500" b="1" dirty="0" err="1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OMP는</a:t>
            </a:r>
            <a:r>
              <a:rPr lang="en-US" sz="45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ko-KR" altLang="en-US" sz="45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무엇을 하고자 하는가</a:t>
            </a:r>
            <a:r>
              <a:rPr lang="en-US" sz="45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endParaRPr lang="en-US" sz="4500" dirty="0"/>
          </a:p>
        </p:txBody>
      </p:sp>
      <p:sp>
        <p:nvSpPr>
          <p:cNvPr id="13" name="Text 8"/>
          <p:cNvSpPr txBox="1"/>
          <p:nvPr/>
        </p:nvSpPr>
        <p:spPr>
          <a:xfrm>
            <a:off x="1410005" y="3696005"/>
            <a:ext cx="190561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kern="0" spc="315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WHO WE ARE</a:t>
            </a:r>
            <a:endParaRPr lang="en-US" sz="1050" dirty="0"/>
          </a:p>
        </p:txBody>
      </p:sp>
      <p:sp>
        <p:nvSpPr>
          <p:cNvPr id="14" name="Text 9"/>
          <p:cNvSpPr txBox="1"/>
          <p:nvPr/>
        </p:nvSpPr>
        <p:spPr>
          <a:xfrm>
            <a:off x="1410005" y="4304995"/>
            <a:ext cx="9525305" cy="4389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가동 중인 차량과 실제 요금정보를</a:t>
            </a:r>
            <a:endParaRPr lang="en-US" sz="2550" dirty="0"/>
          </a:p>
        </p:txBody>
      </p:sp>
      <p:sp>
        <p:nvSpPr>
          <p:cNvPr id="15" name="Text 10"/>
          <p:cNvSpPr txBox="1"/>
          <p:nvPr/>
        </p:nvSpPr>
        <p:spPr>
          <a:xfrm>
            <a:off x="1410005" y="4742078"/>
            <a:ext cx="9525305" cy="4389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같이 제공하는 운영 SPC</a:t>
            </a:r>
            <a:endParaRPr lang="en-US" sz="2550" dirty="0"/>
          </a:p>
        </p:txBody>
      </p:sp>
      <p:sp>
        <p:nvSpPr>
          <p:cNvPr id="16" name="Text 11"/>
          <p:cNvSpPr txBox="1"/>
          <p:nvPr/>
        </p:nvSpPr>
        <p:spPr>
          <a:xfrm>
            <a:off x="1410005" y="5600700"/>
            <a:ext cx="9525305" cy="2862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지역 콜센터 · 개인택시 · 법인택시가 주주로 참여하여</a:t>
            </a:r>
            <a:endParaRPr lang="en-US" sz="1350" dirty="0"/>
          </a:p>
        </p:txBody>
      </p:sp>
      <p:sp>
        <p:nvSpPr>
          <p:cNvPr id="17" name="Text 12"/>
          <p:cNvSpPr txBox="1"/>
          <p:nvPr/>
        </p:nvSpPr>
        <p:spPr>
          <a:xfrm>
            <a:off x="1410005" y="5883250"/>
            <a:ext cx="9525305" cy="2862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차량과 정확한 운임 데이터를 함께 제공하는 회사입니다.</a:t>
            </a:r>
            <a:endParaRPr lang="en-US" sz="1350" dirty="0"/>
          </a:p>
        </p:txBody>
      </p:sp>
      <p:sp>
        <p:nvSpPr>
          <p:cNvPr id="18" name="Text 13"/>
          <p:cNvSpPr txBox="1"/>
          <p:nvPr/>
        </p:nvSpPr>
        <p:spPr>
          <a:xfrm>
            <a:off x="1410005" y="6165799"/>
            <a:ext cx="9525305" cy="2862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OMP는 발행·결제·정산을 직접 수행하지 않으며,</a:t>
            </a:r>
            <a:endParaRPr lang="en-US" sz="1350" dirty="0"/>
          </a:p>
        </p:txBody>
      </p:sp>
      <p:sp>
        <p:nvSpPr>
          <p:cNvPr id="19" name="Text 14"/>
          <p:cNvSpPr txBox="1"/>
          <p:nvPr/>
        </p:nvSpPr>
        <p:spPr>
          <a:xfrm>
            <a:off x="1410005" y="6449263"/>
            <a:ext cx="9525305" cy="2862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적법한 전문사업자에게 그 역할을 정합니다.</a:t>
            </a:r>
            <a:endParaRPr lang="en-US" sz="1350" dirty="0"/>
          </a:p>
        </p:txBody>
      </p:sp>
      <p:sp>
        <p:nvSpPr>
          <p:cNvPr id="20" name="Text 15"/>
          <p:cNvSpPr txBox="1"/>
          <p:nvPr/>
        </p:nvSpPr>
        <p:spPr>
          <a:xfrm>
            <a:off x="11925605" y="3696005"/>
            <a:ext cx="228600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kern="0" spc="315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WHO WE TALK TO</a:t>
            </a:r>
            <a:endParaRPr lang="en-US" sz="1050" dirty="0"/>
          </a:p>
        </p:txBody>
      </p:sp>
      <p:sp>
        <p:nvSpPr>
          <p:cNvPr id="21" name="Text 16"/>
          <p:cNvSpPr txBox="1"/>
          <p:nvPr/>
        </p:nvSpPr>
        <p:spPr>
          <a:xfrm>
            <a:off x="11925605" y="4304995"/>
            <a:ext cx="5143500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 인프가 필요한 기업에</a:t>
            </a:r>
            <a:endParaRPr lang="en-US" sz="2250" dirty="0"/>
          </a:p>
        </p:txBody>
      </p:sp>
      <p:sp>
        <p:nvSpPr>
          <p:cNvPr id="22" name="Text 17"/>
          <p:cNvSpPr txBox="1"/>
          <p:nvPr/>
        </p:nvSpPr>
        <p:spPr>
          <a:xfrm>
            <a:off x="11925605" y="4690872"/>
            <a:ext cx="5143500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지분 형태로 매각</a:t>
            </a:r>
            <a:endParaRPr lang="en-US" sz="2250" dirty="0"/>
          </a:p>
        </p:txBody>
      </p:sp>
      <p:sp>
        <p:nvSpPr>
          <p:cNvPr id="23" name="Text 18"/>
          <p:cNvSpPr txBox="1"/>
          <p:nvPr/>
        </p:nvSpPr>
        <p:spPr>
          <a:xfrm>
            <a:off x="11925605" y="5790895"/>
            <a:ext cx="2382012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스테이블코인 발행사</a:t>
            </a:r>
            <a:endParaRPr lang="en-US" sz="1200" dirty="0"/>
          </a:p>
        </p:txBody>
      </p:sp>
      <p:sp>
        <p:nvSpPr>
          <p:cNvPr id="24" name="Text 19"/>
          <p:cNvSpPr txBox="1"/>
          <p:nvPr/>
        </p:nvSpPr>
        <p:spPr>
          <a:xfrm>
            <a:off x="14535302" y="5790895"/>
            <a:ext cx="2382012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결제·인프라 기업</a:t>
            </a:r>
            <a:endParaRPr lang="en-US" sz="1200" dirty="0"/>
          </a:p>
        </p:txBody>
      </p:sp>
      <p:sp>
        <p:nvSpPr>
          <p:cNvPr id="25" name="Text 20"/>
          <p:cNvSpPr txBox="1"/>
          <p:nvPr/>
        </p:nvSpPr>
        <p:spPr>
          <a:xfrm>
            <a:off x="11925605" y="6590995"/>
            <a:ext cx="4991710" cy="428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050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개방형 생태계가 필요한 다양한 모빌리티·금융·결제 회사에 지분 매각 가능. 발행·정산 업무는 적법한 사업자와 역할을 정합니다.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990295" y="7981798"/>
            <a:ext cx="16459200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350" kern="0" spc="135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주주가 되어 함께 만들고 – 합병 가능한 형태로 매각 – 다시 새로운 출발</a:t>
            </a:r>
            <a:endParaRPr lang="en-US" sz="1350" dirty="0"/>
          </a:p>
        </p:txBody>
      </p:sp>
      <p:sp>
        <p:nvSpPr>
          <p:cNvPr id="27" name="Text 22"/>
          <p:cNvSpPr txBox="1"/>
          <p:nvPr/>
        </p:nvSpPr>
        <p:spPr>
          <a:xfrm>
            <a:off x="990295" y="9696298"/>
            <a:ext cx="285750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156" dirty="0">
                <a:solidFill>
                  <a:srgbClr val="52525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OPEN MOBILITY PARTNERS</a:t>
            </a:r>
            <a:endParaRPr lang="en-US" sz="97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5895" y="75895"/>
            <a:ext cx="18288000" cy="10287000"/>
          </a:xfrm>
          <a:prstGeom prst="rect">
            <a:avLst/>
          </a:prstGeom>
          <a:solidFill>
            <a:srgbClr val="0A0A0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3" name="Image 0" descr="gen-dedup-9fc4a60fcd8af2058de249a75a445b20.png"/>
          <p:cNvPicPr>
            <a:picLocks noChangeAspect="1"/>
          </p:cNvPicPr>
          <p:nvPr/>
        </p:nvPicPr>
        <p:blipFill>
          <a:blip r:embed="rId3"/>
          <a:srcRect t="-400" b="-400"/>
          <a:stretch/>
        </p:blipFill>
        <p:spPr>
          <a:xfrm>
            <a:off x="990295" y="2743200"/>
            <a:ext cx="1143000" cy="19202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990295" y="3696005"/>
            <a:ext cx="5352898" cy="5162702"/>
          </a:xfrm>
          <a:prstGeom prst="rect">
            <a:avLst/>
          </a:prstGeom>
          <a:solidFill>
            <a:srgbClr val="141414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Shape 2"/>
          <p:cNvSpPr/>
          <p:nvPr/>
        </p:nvSpPr>
        <p:spPr>
          <a:xfrm>
            <a:off x="6553505" y="3696005"/>
            <a:ext cx="5352898" cy="5162702"/>
          </a:xfrm>
          <a:prstGeom prst="rect">
            <a:avLst/>
          </a:prstGeom>
          <a:solidFill>
            <a:srgbClr val="141414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Shape 3"/>
          <p:cNvSpPr/>
          <p:nvPr/>
        </p:nvSpPr>
        <p:spPr>
          <a:xfrm>
            <a:off x="12115800" y="3696005"/>
            <a:ext cx="5352898" cy="5162702"/>
          </a:xfrm>
          <a:prstGeom prst="rect">
            <a:avLst/>
          </a:prstGeom>
          <a:solidFill>
            <a:srgbClr val="1A1A1A"/>
          </a:solidFill>
          <a:ln w="12700">
            <a:solidFill>
              <a:srgbClr val="C9A96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7" name="Image 1" descr="gen-dedup-93757edb4da372ac16223a5015025754.png"/>
          <p:cNvPicPr>
            <a:picLocks noChangeAspect="1"/>
          </p:cNvPicPr>
          <p:nvPr/>
        </p:nvPicPr>
        <p:blipFill>
          <a:blip r:embed="rId4"/>
          <a:srcRect l="-2061" r="-2061"/>
          <a:stretch/>
        </p:blipFill>
        <p:spPr>
          <a:xfrm>
            <a:off x="1390802" y="5505602"/>
            <a:ext cx="761695" cy="9144"/>
          </a:xfrm>
          <a:prstGeom prst="rect">
            <a:avLst/>
          </a:prstGeom>
        </p:spPr>
      </p:pic>
      <p:pic>
        <p:nvPicPr>
          <p:cNvPr id="8" name="Image 2" descr="gen-dedup-93757edb4da372ac16223a5015025754.png"/>
          <p:cNvPicPr>
            <a:picLocks noChangeAspect="1"/>
          </p:cNvPicPr>
          <p:nvPr/>
        </p:nvPicPr>
        <p:blipFill>
          <a:blip r:embed="rId4"/>
          <a:srcRect l="-2061" r="-2061"/>
          <a:stretch/>
        </p:blipFill>
        <p:spPr>
          <a:xfrm>
            <a:off x="6953098" y="5505602"/>
            <a:ext cx="761695" cy="9144"/>
          </a:xfrm>
          <a:prstGeom prst="rect">
            <a:avLst/>
          </a:prstGeom>
        </p:spPr>
      </p:pic>
      <p:pic>
        <p:nvPicPr>
          <p:cNvPr id="9" name="Image 3" descr="gen-dedup-b450bfd104583768d842611c021063a9.png"/>
          <p:cNvPicPr>
            <a:picLocks noChangeAspect="1"/>
          </p:cNvPicPr>
          <p:nvPr/>
        </p:nvPicPr>
        <p:blipFill>
          <a:blip r:embed="rId5"/>
          <a:srcRect l="-2061" r="-2061"/>
          <a:stretch/>
        </p:blipFill>
        <p:spPr>
          <a:xfrm>
            <a:off x="12516307" y="5505602"/>
            <a:ext cx="761695" cy="9144"/>
          </a:xfrm>
          <a:prstGeom prst="rect">
            <a:avLst/>
          </a:prstGeom>
        </p:spPr>
      </p:pic>
      <p:sp>
        <p:nvSpPr>
          <p:cNvPr id="10" name="Text 4"/>
          <p:cNvSpPr txBox="1"/>
          <p:nvPr/>
        </p:nvSpPr>
        <p:spPr>
          <a:xfrm>
            <a:off x="990295" y="990295"/>
            <a:ext cx="2286000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75" kern="0" spc="312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PART 02 · THREE PILLARS</a:t>
            </a:r>
            <a:endParaRPr lang="en-US" sz="975" dirty="0"/>
          </a:p>
        </p:txBody>
      </p:sp>
      <p:sp>
        <p:nvSpPr>
          <p:cNvPr id="11" name="Text 5"/>
          <p:cNvSpPr txBox="1"/>
          <p:nvPr/>
        </p:nvSpPr>
        <p:spPr>
          <a:xfrm>
            <a:off x="16745407" y="10001707"/>
            <a:ext cx="1239012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975" kern="0" spc="176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10 / 24</a:t>
            </a:r>
            <a:endParaRPr lang="en-US" sz="975" dirty="0"/>
          </a:p>
        </p:txBody>
      </p:sp>
      <p:sp>
        <p:nvSpPr>
          <p:cNvPr id="12" name="Text 6"/>
          <p:cNvSpPr txBox="1"/>
          <p:nvPr/>
        </p:nvSpPr>
        <p:spPr>
          <a:xfrm>
            <a:off x="990295" y="1600200"/>
            <a:ext cx="15240305" cy="6007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5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참여사업자가 먼저 알아둘 세 가지</a:t>
            </a:r>
            <a:endParaRPr lang="en-US" sz="4500" dirty="0"/>
          </a:p>
        </p:txBody>
      </p:sp>
      <p:sp>
        <p:nvSpPr>
          <p:cNvPr id="13" name="Text 7"/>
          <p:cNvSpPr txBox="1"/>
          <p:nvPr/>
        </p:nvSpPr>
        <p:spPr>
          <a:xfrm>
            <a:off x="1390802" y="4058107"/>
            <a:ext cx="2286000" cy="1143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0" b="1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01</a:t>
            </a:r>
            <a:endParaRPr lang="en-US" sz="9000" dirty="0"/>
          </a:p>
        </p:txBody>
      </p:sp>
      <p:sp>
        <p:nvSpPr>
          <p:cNvPr id="14" name="Text 8"/>
          <p:cNvSpPr txBox="1"/>
          <p:nvPr/>
        </p:nvSpPr>
        <p:spPr>
          <a:xfrm>
            <a:off x="1390802" y="5829300"/>
            <a:ext cx="4572000" cy="4005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실적에 따라</a:t>
            </a:r>
            <a:endParaRPr lang="en-US" sz="2400" dirty="0"/>
          </a:p>
        </p:txBody>
      </p:sp>
      <p:sp>
        <p:nvSpPr>
          <p:cNvPr id="15" name="Text 9"/>
          <p:cNvSpPr txBox="1"/>
          <p:nvPr/>
        </p:nvSpPr>
        <p:spPr>
          <a:xfrm>
            <a:off x="1390802" y="6225235"/>
            <a:ext cx="4572000" cy="4005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주식이 배정됩니다</a:t>
            </a:r>
            <a:endParaRPr lang="en-US" sz="2400" dirty="0"/>
          </a:p>
        </p:txBody>
      </p:sp>
      <p:sp>
        <p:nvSpPr>
          <p:cNvPr id="16" name="Text 10"/>
          <p:cNvSpPr txBox="1"/>
          <p:nvPr/>
        </p:nvSpPr>
        <p:spPr>
          <a:xfrm>
            <a:off x="1390802" y="7125005"/>
            <a:ext cx="4572000" cy="2862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앱만 설치해서 받는 구조가 아닙니다.</a:t>
            </a:r>
            <a:endParaRPr lang="en-US" sz="1350" dirty="0"/>
          </a:p>
        </p:txBody>
      </p:sp>
      <p:sp>
        <p:nvSpPr>
          <p:cNvPr id="17" name="Text 11"/>
          <p:cNvSpPr txBox="1"/>
          <p:nvPr/>
        </p:nvSpPr>
        <p:spPr>
          <a:xfrm>
            <a:off x="1390802" y="7407554"/>
            <a:ext cx="4572000" cy="2862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실제 차량 연결 실적과 정상 데이터를</a:t>
            </a:r>
            <a:endParaRPr lang="en-US" sz="1350" dirty="0"/>
          </a:p>
        </p:txBody>
      </p:sp>
      <p:sp>
        <p:nvSpPr>
          <p:cNvPr id="18" name="Text 12"/>
          <p:cNvSpPr txBox="1"/>
          <p:nvPr/>
        </p:nvSpPr>
        <p:spPr>
          <a:xfrm>
            <a:off x="1390802" y="7690104"/>
            <a:ext cx="4572000" cy="2862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확인한 뒤에야 비로소 배정합니다.</a:t>
            </a:r>
            <a:endParaRPr lang="en-US" sz="1350" dirty="0"/>
          </a:p>
        </p:txBody>
      </p:sp>
      <p:sp>
        <p:nvSpPr>
          <p:cNvPr id="19" name="Text 13"/>
          <p:cNvSpPr txBox="1"/>
          <p:nvPr/>
        </p:nvSpPr>
        <p:spPr>
          <a:xfrm>
            <a:off x="6953098" y="4058107"/>
            <a:ext cx="2286000" cy="1143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0" b="1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02</a:t>
            </a:r>
            <a:endParaRPr lang="en-US" sz="9000" dirty="0"/>
          </a:p>
        </p:txBody>
      </p:sp>
      <p:sp>
        <p:nvSpPr>
          <p:cNvPr id="20" name="Text 14"/>
          <p:cNvSpPr txBox="1"/>
          <p:nvPr/>
        </p:nvSpPr>
        <p:spPr>
          <a:xfrm>
            <a:off x="6953098" y="5829300"/>
            <a:ext cx="4572000" cy="4005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주주가 된 뒤에도</a:t>
            </a:r>
            <a:endParaRPr lang="en-US" sz="2400" dirty="0"/>
          </a:p>
        </p:txBody>
      </p:sp>
      <p:sp>
        <p:nvSpPr>
          <p:cNvPr id="21" name="Text 15"/>
          <p:cNvSpPr txBox="1"/>
          <p:nvPr/>
        </p:nvSpPr>
        <p:spPr>
          <a:xfrm>
            <a:off x="6953098" y="6225235"/>
            <a:ext cx="4572000" cy="4005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약속한 시간에 작동</a:t>
            </a:r>
            <a:endParaRPr lang="en-US" sz="2400" dirty="0"/>
          </a:p>
        </p:txBody>
      </p:sp>
      <p:sp>
        <p:nvSpPr>
          <p:cNvPr id="22" name="Text 16"/>
          <p:cNvSpPr txBox="1"/>
          <p:nvPr/>
        </p:nvSpPr>
        <p:spPr>
          <a:xfrm>
            <a:off x="6953098" y="7125005"/>
            <a:ext cx="4572000" cy="2862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약속한 영업시간 동안 앱이 정상 작동하고,</a:t>
            </a:r>
            <a:endParaRPr lang="en-US" sz="1350" dirty="0"/>
          </a:p>
        </p:txBody>
      </p:sp>
      <p:sp>
        <p:nvSpPr>
          <p:cNvPr id="23" name="Text 17"/>
          <p:cNvSpPr txBox="1"/>
          <p:nvPr/>
        </p:nvSpPr>
        <p:spPr>
          <a:xfrm>
            <a:off x="6953098" y="7407554"/>
            <a:ext cx="4572000" cy="2862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차량 상태와 요금정보가 정확히 전달되어야</a:t>
            </a:r>
            <a:endParaRPr lang="en-US" sz="1350" dirty="0"/>
          </a:p>
        </p:txBody>
      </p:sp>
      <p:sp>
        <p:nvSpPr>
          <p:cNvPr id="24" name="Text 18"/>
          <p:cNvSpPr txBox="1"/>
          <p:nvPr/>
        </p:nvSpPr>
        <p:spPr>
          <a:xfrm>
            <a:off x="6953098" y="7690104"/>
            <a:ext cx="4572000" cy="2862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현금화 조건에 반영됩니다.</a:t>
            </a:r>
            <a:endParaRPr lang="en-US" sz="1350" dirty="0"/>
          </a:p>
        </p:txBody>
      </p:sp>
      <p:sp>
        <p:nvSpPr>
          <p:cNvPr id="25" name="Text 19"/>
          <p:cNvSpPr txBox="1"/>
          <p:nvPr/>
        </p:nvSpPr>
        <p:spPr>
          <a:xfrm>
            <a:off x="12516307" y="4058107"/>
            <a:ext cx="2286000" cy="11430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000" b="1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03</a:t>
            </a:r>
            <a:endParaRPr lang="en-US" sz="9000" dirty="0"/>
          </a:p>
        </p:txBody>
      </p:sp>
      <p:sp>
        <p:nvSpPr>
          <p:cNvPr id="26" name="Text 20"/>
          <p:cNvSpPr txBox="1"/>
          <p:nvPr/>
        </p:nvSpPr>
        <p:spPr>
          <a:xfrm>
            <a:off x="12516307" y="5829300"/>
            <a:ext cx="4572000" cy="4005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공동매각 때</a:t>
            </a:r>
            <a:endParaRPr lang="en-US" sz="2400" dirty="0"/>
          </a:p>
        </p:txBody>
      </p:sp>
      <p:sp>
        <p:nvSpPr>
          <p:cNvPr id="27" name="Text 21"/>
          <p:cNvSpPr txBox="1"/>
          <p:nvPr/>
        </p:nvSpPr>
        <p:spPr>
          <a:xfrm>
            <a:off x="12516307" y="6225235"/>
            <a:ext cx="4572000" cy="4005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성과가 대금이 됩니다</a:t>
            </a:r>
            <a:endParaRPr lang="en-US" sz="2400" dirty="0"/>
          </a:p>
        </p:txBody>
      </p:sp>
      <p:sp>
        <p:nvSpPr>
          <p:cNvPr id="28" name="Text 22"/>
          <p:cNvSpPr txBox="1"/>
          <p:nvPr/>
        </p:nvSpPr>
        <p:spPr>
          <a:xfrm>
            <a:off x="12516307" y="7125005"/>
            <a:ext cx="4572000" cy="2862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D5D5D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매도 가능 주식 수와 추가 대금이</a:t>
            </a:r>
            <a:endParaRPr lang="en-US" sz="1350" dirty="0"/>
          </a:p>
        </p:txBody>
      </p:sp>
      <p:sp>
        <p:nvSpPr>
          <p:cNvPr id="29" name="Text 23"/>
          <p:cNvSpPr txBox="1"/>
          <p:nvPr/>
        </p:nvSpPr>
        <p:spPr>
          <a:xfrm>
            <a:off x="12516307" y="7407554"/>
            <a:ext cx="4572000" cy="2862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D5D5D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실적에 따라 달라집니다. 보유 주식 자체는</a:t>
            </a:r>
            <a:endParaRPr lang="en-US" sz="1350" dirty="0"/>
          </a:p>
        </p:txBody>
      </p:sp>
      <p:sp>
        <p:nvSpPr>
          <p:cNvPr id="30" name="Text 24"/>
          <p:cNvSpPr txBox="1"/>
          <p:nvPr/>
        </p:nvSpPr>
        <p:spPr>
          <a:xfrm>
            <a:off x="12516307" y="7690104"/>
            <a:ext cx="4572000" cy="2862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D5D5D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자동 회수되지 않습니다.</a:t>
            </a:r>
            <a:endParaRPr lang="en-US" sz="1350" dirty="0"/>
          </a:p>
        </p:txBody>
      </p:sp>
      <p:sp>
        <p:nvSpPr>
          <p:cNvPr id="31" name="Text 25"/>
          <p:cNvSpPr txBox="1"/>
          <p:nvPr/>
        </p:nvSpPr>
        <p:spPr>
          <a:xfrm>
            <a:off x="990295" y="9696298"/>
            <a:ext cx="285750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156" dirty="0">
                <a:solidFill>
                  <a:srgbClr val="52525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OPEN MOBILITY PARTNERS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5895" y="75895"/>
            <a:ext cx="18288000" cy="10287000"/>
          </a:xfrm>
          <a:prstGeom prst="rect">
            <a:avLst/>
          </a:prstGeom>
          <a:solidFill>
            <a:srgbClr val="0A0A0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3" name="Image 0" descr="gen-dedup-9fc4a60fcd8af2058de249a75a445b20.png"/>
          <p:cNvPicPr>
            <a:picLocks noChangeAspect="1"/>
          </p:cNvPicPr>
          <p:nvPr/>
        </p:nvPicPr>
        <p:blipFill>
          <a:blip r:embed="rId3"/>
          <a:srcRect t="-400" b="-400"/>
          <a:stretch/>
        </p:blipFill>
        <p:spPr>
          <a:xfrm>
            <a:off x="990295" y="2743200"/>
            <a:ext cx="1143000" cy="19202"/>
          </a:xfrm>
          <a:prstGeom prst="rect">
            <a:avLst/>
          </a:prstGeom>
        </p:spPr>
      </p:pic>
      <p:pic>
        <p:nvPicPr>
          <p:cNvPr id="4" name="Image 1" descr="gen-dedup-b450bfd104583768d842611c021063a9.png"/>
          <p:cNvPicPr>
            <a:picLocks noChangeAspect="1"/>
          </p:cNvPicPr>
          <p:nvPr/>
        </p:nvPicPr>
        <p:blipFill>
          <a:blip r:embed="rId4"/>
          <a:srcRect l="-2061" r="-2061"/>
          <a:stretch/>
        </p:blipFill>
        <p:spPr>
          <a:xfrm>
            <a:off x="1410005" y="4000500"/>
            <a:ext cx="761695" cy="9144"/>
          </a:xfrm>
          <a:prstGeom prst="rect">
            <a:avLst/>
          </a:prstGeom>
        </p:spPr>
      </p:pic>
      <p:pic>
        <p:nvPicPr>
          <p:cNvPr id="5" name="Image 2" descr="gen-dedup-b450bfd104583768d842611c021063a9.png"/>
          <p:cNvPicPr>
            <a:picLocks noChangeAspect="1"/>
          </p:cNvPicPr>
          <p:nvPr/>
        </p:nvPicPr>
        <p:blipFill>
          <a:blip r:embed="rId4"/>
          <a:srcRect l="-2061" r="-2061"/>
          <a:stretch/>
        </p:blipFill>
        <p:spPr>
          <a:xfrm>
            <a:off x="9868205" y="4000500"/>
            <a:ext cx="761695" cy="9144"/>
          </a:xfrm>
          <a:prstGeom prst="rect">
            <a:avLst/>
          </a:prstGeom>
        </p:spPr>
      </p:pic>
      <p:sp>
        <p:nvSpPr>
          <p:cNvPr id="6" name="Shape 1"/>
          <p:cNvSpPr/>
          <p:nvPr/>
        </p:nvSpPr>
        <p:spPr>
          <a:xfrm>
            <a:off x="990295" y="3314700"/>
            <a:ext cx="8020202" cy="5734202"/>
          </a:xfrm>
          <a:prstGeom prst="rect">
            <a:avLst/>
          </a:prstGeom>
          <a:solidFill>
            <a:srgbClr val="141414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Shape 2"/>
          <p:cNvSpPr/>
          <p:nvPr/>
        </p:nvSpPr>
        <p:spPr>
          <a:xfrm>
            <a:off x="9448495" y="3314700"/>
            <a:ext cx="8020202" cy="5734202"/>
          </a:xfrm>
          <a:prstGeom prst="rect">
            <a:avLst/>
          </a:prstGeom>
          <a:solidFill>
            <a:srgbClr val="1A1A1A"/>
          </a:solidFill>
          <a:ln w="12700">
            <a:solidFill>
              <a:srgbClr val="C9A96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Text 3"/>
          <p:cNvSpPr txBox="1"/>
          <p:nvPr/>
        </p:nvSpPr>
        <p:spPr>
          <a:xfrm>
            <a:off x="990295" y="990295"/>
            <a:ext cx="190561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312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PART 02 · ROLES</a:t>
            </a:r>
            <a:endParaRPr lang="en-US" sz="975" dirty="0"/>
          </a:p>
        </p:txBody>
      </p:sp>
      <p:sp>
        <p:nvSpPr>
          <p:cNvPr id="9" name="Text 4"/>
          <p:cNvSpPr txBox="1"/>
          <p:nvPr/>
        </p:nvSpPr>
        <p:spPr>
          <a:xfrm>
            <a:off x="16745407" y="10001707"/>
            <a:ext cx="1239012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975" kern="0" spc="176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11 / 24</a:t>
            </a:r>
            <a:endParaRPr lang="en-US" sz="975" dirty="0"/>
          </a:p>
        </p:txBody>
      </p:sp>
      <p:sp>
        <p:nvSpPr>
          <p:cNvPr id="10" name="Text 5"/>
          <p:cNvSpPr txBox="1"/>
          <p:nvPr/>
        </p:nvSpPr>
        <p:spPr>
          <a:xfrm>
            <a:off x="990295" y="1600200"/>
            <a:ext cx="15612466" cy="6007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5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사업자는 차량의 연결을, OMP는 매각을 맡습니다</a:t>
            </a:r>
            <a:endParaRPr lang="en-US" sz="4500" dirty="0"/>
          </a:p>
        </p:txBody>
      </p:sp>
      <p:sp>
        <p:nvSpPr>
          <p:cNvPr id="11" name="Text 6"/>
          <p:cNvSpPr txBox="1"/>
          <p:nvPr/>
        </p:nvSpPr>
        <p:spPr>
          <a:xfrm>
            <a:off x="1410005" y="3696005"/>
            <a:ext cx="285750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kern="0" spc="315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PARTICIPANT</a:t>
            </a:r>
            <a:endParaRPr lang="en-US" sz="1050" dirty="0"/>
          </a:p>
        </p:txBody>
      </p:sp>
      <p:sp>
        <p:nvSpPr>
          <p:cNvPr id="12" name="Text 7"/>
          <p:cNvSpPr txBox="1"/>
          <p:nvPr/>
        </p:nvSpPr>
        <p:spPr>
          <a:xfrm>
            <a:off x="1410005" y="4304995"/>
            <a:ext cx="6667805" cy="419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참여사업자가 할 일</a:t>
            </a:r>
            <a:endParaRPr lang="en-US" sz="2700" dirty="0"/>
          </a:p>
        </p:txBody>
      </p:sp>
      <p:sp>
        <p:nvSpPr>
          <p:cNvPr id="13" name="Text 8"/>
          <p:cNvSpPr txBox="1"/>
          <p:nvPr/>
        </p:nvSpPr>
        <p:spPr>
          <a:xfrm>
            <a:off x="1410005" y="5029200"/>
            <a:ext cx="476402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①</a:t>
            </a:r>
            <a:endParaRPr lang="en-US" sz="2400" dirty="0"/>
          </a:p>
        </p:txBody>
      </p:sp>
      <p:sp>
        <p:nvSpPr>
          <p:cNvPr id="14" name="Text 9"/>
          <p:cNvSpPr txBox="1"/>
          <p:nvPr/>
        </p:nvSpPr>
        <p:spPr>
          <a:xfrm>
            <a:off x="1981505" y="5067605"/>
            <a:ext cx="6667805" cy="2953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차량과 참여 권한을 </a:t>
            </a:r>
            <a:r>
              <a:rPr lang="en-US" sz="1500" dirty="0" err="1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확인하고</a:t>
            </a:r>
            <a:r>
              <a:rPr lang="en-US" sz="150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OMP</a:t>
            </a:r>
            <a:r>
              <a:rPr lang="ko-KR" altLang="en-US" sz="150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altLang="ko-KR" sz="150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API</a:t>
            </a:r>
            <a:r>
              <a:rPr lang="en-US" sz="150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ko-KR" altLang="en-US" sz="150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구축</a:t>
            </a:r>
            <a:endParaRPr lang="en-US" sz="1500" dirty="0"/>
          </a:p>
        </p:txBody>
      </p:sp>
      <p:sp>
        <p:nvSpPr>
          <p:cNvPr id="15" name="Text 10"/>
          <p:cNvSpPr txBox="1"/>
          <p:nvPr/>
        </p:nvSpPr>
        <p:spPr>
          <a:xfrm>
            <a:off x="1410005" y="5790895"/>
            <a:ext cx="476402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②</a:t>
            </a:r>
            <a:endParaRPr lang="en-US" sz="2400" dirty="0"/>
          </a:p>
        </p:txBody>
      </p:sp>
      <p:sp>
        <p:nvSpPr>
          <p:cNvPr id="16" name="Text 11"/>
          <p:cNvSpPr txBox="1"/>
          <p:nvPr/>
        </p:nvSpPr>
        <p:spPr>
          <a:xfrm>
            <a:off x="1981505" y="5829300"/>
            <a:ext cx="6667805" cy="2953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약속한 영업시간에 앱 연결과 배차 수신 유지</a:t>
            </a:r>
            <a:endParaRPr lang="en-US" sz="1500" dirty="0"/>
          </a:p>
        </p:txBody>
      </p:sp>
      <p:sp>
        <p:nvSpPr>
          <p:cNvPr id="17" name="Text 12"/>
          <p:cNvSpPr txBox="1"/>
          <p:nvPr/>
        </p:nvSpPr>
        <p:spPr>
          <a:xfrm>
            <a:off x="1410005" y="6553505"/>
            <a:ext cx="476402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③</a:t>
            </a:r>
            <a:endParaRPr lang="en-US" sz="2400" dirty="0"/>
          </a:p>
        </p:txBody>
      </p:sp>
      <p:sp>
        <p:nvSpPr>
          <p:cNvPr id="18" name="Text 13"/>
          <p:cNvSpPr txBox="1"/>
          <p:nvPr/>
        </p:nvSpPr>
        <p:spPr>
          <a:xfrm>
            <a:off x="1981505" y="6590995"/>
            <a:ext cx="6667805" cy="2953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운행 상태와 실제 요금정보의 정상 전달 협조</a:t>
            </a:r>
            <a:endParaRPr lang="en-US" sz="1500" dirty="0"/>
          </a:p>
        </p:txBody>
      </p:sp>
      <p:sp>
        <p:nvSpPr>
          <p:cNvPr id="19" name="Text 14"/>
          <p:cNvSpPr txBox="1"/>
          <p:nvPr/>
        </p:nvSpPr>
        <p:spPr>
          <a:xfrm>
            <a:off x="1410005" y="7315200"/>
            <a:ext cx="476402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④</a:t>
            </a:r>
            <a:endParaRPr lang="en-US" sz="2400" dirty="0"/>
          </a:p>
        </p:txBody>
      </p:sp>
      <p:sp>
        <p:nvSpPr>
          <p:cNvPr id="20" name="Text 15"/>
          <p:cNvSpPr txBox="1"/>
          <p:nvPr/>
        </p:nvSpPr>
        <p:spPr>
          <a:xfrm>
            <a:off x="1981505" y="7353605"/>
            <a:ext cx="6667805" cy="2953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매월 실적 확인 · 장애와 오류 즉시 통보</a:t>
            </a:r>
            <a:endParaRPr lang="en-US" sz="1500" dirty="0"/>
          </a:p>
        </p:txBody>
      </p:sp>
      <p:sp>
        <p:nvSpPr>
          <p:cNvPr id="21" name="Text 16"/>
          <p:cNvSpPr txBox="1"/>
          <p:nvPr/>
        </p:nvSpPr>
        <p:spPr>
          <a:xfrm>
            <a:off x="9868205" y="3696005"/>
            <a:ext cx="285750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kern="0" spc="315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OMP</a:t>
            </a:r>
            <a:endParaRPr lang="en-US" sz="1050" dirty="0"/>
          </a:p>
        </p:txBody>
      </p:sp>
      <p:sp>
        <p:nvSpPr>
          <p:cNvPr id="22" name="Text 17"/>
          <p:cNvSpPr txBox="1"/>
          <p:nvPr/>
        </p:nvSpPr>
        <p:spPr>
          <a:xfrm>
            <a:off x="9868205" y="4304995"/>
            <a:ext cx="6667805" cy="419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OMP가 할 일</a:t>
            </a:r>
            <a:endParaRPr lang="en-US" sz="2700" dirty="0"/>
          </a:p>
        </p:txBody>
      </p:sp>
      <p:sp>
        <p:nvSpPr>
          <p:cNvPr id="23" name="Text 18"/>
          <p:cNvSpPr txBox="1"/>
          <p:nvPr/>
        </p:nvSpPr>
        <p:spPr>
          <a:xfrm>
            <a:off x="9868205" y="5029200"/>
            <a:ext cx="476402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①</a:t>
            </a:r>
            <a:endParaRPr lang="en-US" sz="2400" dirty="0"/>
          </a:p>
        </p:txBody>
      </p:sp>
      <p:sp>
        <p:nvSpPr>
          <p:cNvPr id="24" name="Text 19"/>
          <p:cNvSpPr txBox="1"/>
          <p:nvPr/>
        </p:nvSpPr>
        <p:spPr>
          <a:xfrm>
            <a:off x="10439705" y="5067605"/>
            <a:ext cx="6667805" cy="2953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앱과 연결 시스템 운영 · 차량별 실적 확인</a:t>
            </a:r>
            <a:endParaRPr lang="en-US" sz="1500" dirty="0"/>
          </a:p>
        </p:txBody>
      </p:sp>
      <p:sp>
        <p:nvSpPr>
          <p:cNvPr id="25" name="Text 20"/>
          <p:cNvSpPr txBox="1"/>
          <p:nvPr/>
        </p:nvSpPr>
        <p:spPr>
          <a:xfrm>
            <a:off x="9868205" y="5790895"/>
            <a:ext cx="476402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②</a:t>
            </a:r>
            <a:endParaRPr lang="en-US" sz="2400" dirty="0"/>
          </a:p>
        </p:txBody>
      </p:sp>
      <p:sp>
        <p:nvSpPr>
          <p:cNvPr id="26" name="Text 21"/>
          <p:cNvSpPr txBox="1"/>
          <p:nvPr/>
        </p:nvSpPr>
        <p:spPr>
          <a:xfrm>
            <a:off x="10439705" y="5829300"/>
            <a:ext cx="6667805" cy="2953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실적과 주식 내역 열람 환경 제공</a:t>
            </a:r>
            <a:endParaRPr lang="en-US" sz="1500" dirty="0"/>
          </a:p>
        </p:txBody>
      </p:sp>
      <p:sp>
        <p:nvSpPr>
          <p:cNvPr id="27" name="Text 22"/>
          <p:cNvSpPr txBox="1"/>
          <p:nvPr/>
        </p:nvSpPr>
        <p:spPr>
          <a:xfrm>
            <a:off x="9868205" y="6553505"/>
            <a:ext cx="476402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③</a:t>
            </a:r>
            <a:endParaRPr lang="en-US" sz="2400" dirty="0"/>
          </a:p>
        </p:txBody>
      </p:sp>
      <p:sp>
        <p:nvSpPr>
          <p:cNvPr id="28" name="Text 23"/>
          <p:cNvSpPr txBox="1"/>
          <p:nvPr/>
        </p:nvSpPr>
        <p:spPr>
          <a:xfrm>
            <a:off x="10439705" y="6590995"/>
            <a:ext cx="6667805" cy="2953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인수 기업 발굴 · 가격·수량 협상 진행</a:t>
            </a:r>
            <a:endParaRPr lang="en-US" sz="1500" dirty="0"/>
          </a:p>
        </p:txBody>
      </p:sp>
      <p:sp>
        <p:nvSpPr>
          <p:cNvPr id="29" name="Text 24"/>
          <p:cNvSpPr txBox="1"/>
          <p:nvPr/>
        </p:nvSpPr>
        <p:spPr>
          <a:xfrm>
            <a:off x="9868205" y="7315200"/>
            <a:ext cx="476402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④</a:t>
            </a:r>
            <a:endParaRPr lang="en-US" sz="2400" dirty="0"/>
          </a:p>
        </p:txBody>
      </p:sp>
      <p:sp>
        <p:nvSpPr>
          <p:cNvPr id="30" name="Text 25"/>
          <p:cNvSpPr txBox="1"/>
          <p:nvPr/>
        </p:nvSpPr>
        <p:spPr>
          <a:xfrm>
            <a:off x="10439705" y="7353605"/>
            <a:ext cx="6667805" cy="2953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공동매각 절차 운영 · 주주별 대금 정산</a:t>
            </a:r>
            <a:endParaRPr lang="en-US" sz="1500" dirty="0"/>
          </a:p>
        </p:txBody>
      </p:sp>
      <p:sp>
        <p:nvSpPr>
          <p:cNvPr id="31" name="Text 26"/>
          <p:cNvSpPr txBox="1"/>
          <p:nvPr/>
        </p:nvSpPr>
        <p:spPr>
          <a:xfrm>
            <a:off x="990295" y="9696298"/>
            <a:ext cx="285750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156" dirty="0">
                <a:solidFill>
                  <a:srgbClr val="52525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OPEN MOBILITY PARTNERS</a:t>
            </a:r>
            <a:endParaRPr lang="en-US" sz="9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5895" y="75895"/>
            <a:ext cx="18288000" cy="10287000"/>
          </a:xfrm>
          <a:prstGeom prst="rect">
            <a:avLst/>
          </a:prstGeom>
          <a:solidFill>
            <a:srgbClr val="0A0A0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3" name="Image 0" descr="gen-dedup-9fc4a60fcd8af2058de249a75a445b20.png"/>
          <p:cNvPicPr>
            <a:picLocks noChangeAspect="1"/>
          </p:cNvPicPr>
          <p:nvPr/>
        </p:nvPicPr>
        <p:blipFill>
          <a:blip r:embed="rId3"/>
          <a:srcRect t="-400" b="-400"/>
          <a:stretch/>
        </p:blipFill>
        <p:spPr>
          <a:xfrm>
            <a:off x="990295" y="2743200"/>
            <a:ext cx="1143000" cy="19202"/>
          </a:xfrm>
          <a:prstGeom prst="rect">
            <a:avLst/>
          </a:prstGeom>
        </p:spPr>
      </p:pic>
      <p:pic>
        <p:nvPicPr>
          <p:cNvPr id="4" name="Image 1" descr="gen-dedup-dee7cb820da4d923f332b1ddb37cac4e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7886700" y="4000500"/>
            <a:ext cx="1143000" cy="9144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990295" y="3696005"/>
            <a:ext cx="6305702" cy="2305202"/>
          </a:xfrm>
          <a:prstGeom prst="rect">
            <a:avLst/>
          </a:prstGeom>
          <a:solidFill>
            <a:srgbClr val="141414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Shape 2"/>
          <p:cNvSpPr/>
          <p:nvPr/>
        </p:nvSpPr>
        <p:spPr>
          <a:xfrm>
            <a:off x="7505395" y="3314700"/>
            <a:ext cx="9963302" cy="5352898"/>
          </a:xfrm>
          <a:prstGeom prst="rect">
            <a:avLst/>
          </a:prstGeom>
          <a:solidFill>
            <a:srgbClr val="141414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7" name="Image 2" descr="gen-dedup-1747327859d82989076745fe03751db7.png"/>
          <p:cNvPicPr>
            <a:picLocks noChangeAspect="1"/>
          </p:cNvPicPr>
          <p:nvPr/>
        </p:nvPicPr>
        <p:blipFill>
          <a:blip r:embed="rId5"/>
          <a:srcRect l="-2083" r="-2083"/>
          <a:stretch/>
        </p:blipFill>
        <p:spPr>
          <a:xfrm>
            <a:off x="1314907" y="4990795"/>
            <a:ext cx="5715000" cy="9144"/>
          </a:xfrm>
          <a:prstGeom prst="rect">
            <a:avLst/>
          </a:prstGeom>
        </p:spPr>
      </p:pic>
      <p:sp>
        <p:nvSpPr>
          <p:cNvPr id="8" name="Shape 3"/>
          <p:cNvSpPr/>
          <p:nvPr/>
        </p:nvSpPr>
        <p:spPr>
          <a:xfrm>
            <a:off x="7886700" y="4839005"/>
            <a:ext cx="9182405" cy="457200"/>
          </a:xfrm>
          <a:prstGeom prst="rect">
            <a:avLst/>
          </a:prstGeom>
          <a:solidFill>
            <a:srgbClr val="1F1F1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9" name="Image 3" descr="gen-dedup-b3228a4c2edd1543a3862fdcb1bc8742.png"/>
          <p:cNvPicPr>
            <a:picLocks noChangeAspect="1"/>
          </p:cNvPicPr>
          <p:nvPr/>
        </p:nvPicPr>
        <p:blipFill>
          <a:blip r:embed="rId6"/>
          <a:srcRect l="-2083" r="-2083"/>
          <a:stretch/>
        </p:blipFill>
        <p:spPr>
          <a:xfrm>
            <a:off x="7886700" y="5886907"/>
            <a:ext cx="9182405" cy="9144"/>
          </a:xfrm>
          <a:prstGeom prst="rect">
            <a:avLst/>
          </a:prstGeom>
        </p:spPr>
      </p:pic>
      <p:pic>
        <p:nvPicPr>
          <p:cNvPr id="10" name="Image 4" descr="gen-dedup-b3228a4c2edd1543a3862fdcb1bc8742.png"/>
          <p:cNvPicPr>
            <a:picLocks noChangeAspect="1"/>
          </p:cNvPicPr>
          <p:nvPr/>
        </p:nvPicPr>
        <p:blipFill>
          <a:blip r:embed="rId6"/>
          <a:srcRect l="-2083" r="-2083"/>
          <a:stretch/>
        </p:blipFill>
        <p:spPr>
          <a:xfrm>
            <a:off x="7886700" y="6495898"/>
            <a:ext cx="9182405" cy="9144"/>
          </a:xfrm>
          <a:prstGeom prst="rect">
            <a:avLst/>
          </a:prstGeom>
        </p:spPr>
      </p:pic>
      <p:pic>
        <p:nvPicPr>
          <p:cNvPr id="11" name="Image 5" descr="gen-dedup-b3228a4c2edd1543a3862fdcb1bc8742.png"/>
          <p:cNvPicPr>
            <a:picLocks noChangeAspect="1"/>
          </p:cNvPicPr>
          <p:nvPr/>
        </p:nvPicPr>
        <p:blipFill>
          <a:blip r:embed="rId6"/>
          <a:srcRect l="-2083" r="-2083"/>
          <a:stretch/>
        </p:blipFill>
        <p:spPr>
          <a:xfrm>
            <a:off x="7886700" y="7105802"/>
            <a:ext cx="9182405" cy="9144"/>
          </a:xfrm>
          <a:prstGeom prst="rect">
            <a:avLst/>
          </a:prstGeom>
        </p:spPr>
      </p:pic>
      <p:sp>
        <p:nvSpPr>
          <p:cNvPr id="12" name="Text 4"/>
          <p:cNvSpPr txBox="1"/>
          <p:nvPr/>
        </p:nvSpPr>
        <p:spPr>
          <a:xfrm>
            <a:off x="990295" y="990295"/>
            <a:ext cx="2286000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75" kern="0" spc="312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PART 03 · STOCK ALLOCATION</a:t>
            </a:r>
            <a:endParaRPr lang="en-US" sz="975" dirty="0"/>
          </a:p>
        </p:txBody>
      </p:sp>
      <p:sp>
        <p:nvSpPr>
          <p:cNvPr id="13" name="Text 5"/>
          <p:cNvSpPr txBox="1"/>
          <p:nvPr/>
        </p:nvSpPr>
        <p:spPr>
          <a:xfrm>
            <a:off x="16745407" y="10001707"/>
            <a:ext cx="1239012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975" kern="0" spc="176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12 / 24</a:t>
            </a:r>
            <a:endParaRPr lang="en-US" sz="975" dirty="0"/>
          </a:p>
        </p:txBody>
      </p:sp>
      <p:sp>
        <p:nvSpPr>
          <p:cNvPr id="14" name="Text 6"/>
          <p:cNvSpPr txBox="1"/>
          <p:nvPr/>
        </p:nvSpPr>
        <p:spPr>
          <a:xfrm>
            <a:off x="990295" y="1600200"/>
            <a:ext cx="14287500" cy="6007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5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기여도에 비례해 주식을 배정합니다</a:t>
            </a:r>
            <a:endParaRPr lang="en-US" sz="4500" dirty="0"/>
          </a:p>
        </p:txBody>
      </p:sp>
      <p:sp>
        <p:nvSpPr>
          <p:cNvPr id="15" name="Text 7"/>
          <p:cNvSpPr txBox="1"/>
          <p:nvPr/>
        </p:nvSpPr>
        <p:spPr>
          <a:xfrm>
            <a:off x="990295" y="3314700"/>
            <a:ext cx="571500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kern="0" spc="315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FORMULAS</a:t>
            </a:r>
            <a:endParaRPr lang="en-US" sz="1050" dirty="0"/>
          </a:p>
        </p:txBody>
      </p:sp>
      <p:sp>
        <p:nvSpPr>
          <p:cNvPr id="16" name="Text 8"/>
          <p:cNvSpPr txBox="1"/>
          <p:nvPr/>
        </p:nvSpPr>
        <p:spPr>
          <a:xfrm>
            <a:off x="1314907" y="4000500"/>
            <a:ext cx="5715000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 배정 주식 =</a:t>
            </a:r>
            <a:endParaRPr lang="en-US" sz="1350" dirty="0"/>
          </a:p>
        </p:txBody>
      </p:sp>
      <p:sp>
        <p:nvSpPr>
          <p:cNvPr id="17" name="Text 9"/>
          <p:cNvSpPr txBox="1"/>
          <p:nvPr/>
        </p:nvSpPr>
        <p:spPr>
          <a:xfrm>
            <a:off x="1314907" y="4304995"/>
            <a:ext cx="571500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참여자 배정 주식 × </a:t>
            </a:r>
            <a:r>
              <a:rPr lang="en-US" sz="1650" b="1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 기여비중</a:t>
            </a:r>
            <a:endParaRPr lang="en-US" sz="1650" dirty="0"/>
          </a:p>
        </p:txBody>
      </p:sp>
      <p:sp>
        <p:nvSpPr>
          <p:cNvPr id="18" name="Text 10"/>
          <p:cNvSpPr txBox="1"/>
          <p:nvPr/>
        </p:nvSpPr>
        <p:spPr>
          <a:xfrm>
            <a:off x="1314907" y="5219395"/>
            <a:ext cx="5715000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 기여비중 =</a:t>
            </a:r>
            <a:endParaRPr lang="en-US" sz="1350" dirty="0"/>
          </a:p>
        </p:txBody>
      </p:sp>
      <p:sp>
        <p:nvSpPr>
          <p:cNvPr id="19" name="Text 11"/>
          <p:cNvSpPr txBox="1"/>
          <p:nvPr/>
        </p:nvSpPr>
        <p:spPr>
          <a:xfrm>
            <a:off x="1314907" y="5524805"/>
            <a:ext cx="571500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 인정시간 ÷ </a:t>
            </a:r>
            <a:r>
              <a:rPr lang="en-US" sz="1650" b="1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전체 참여자 인정시간</a:t>
            </a:r>
            <a:endParaRPr lang="en-US" sz="1650" dirty="0"/>
          </a:p>
        </p:txBody>
      </p:sp>
      <p:sp>
        <p:nvSpPr>
          <p:cNvPr id="20" name="Text 12"/>
          <p:cNvSpPr txBox="1"/>
          <p:nvPr/>
        </p:nvSpPr>
        <p:spPr>
          <a:xfrm>
            <a:off x="7886700" y="3696005"/>
            <a:ext cx="571500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kern="0" spc="315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EXAMPLE · 3 PARTICIPANTS</a:t>
            </a:r>
            <a:endParaRPr lang="en-US" sz="1050" dirty="0"/>
          </a:p>
        </p:txBody>
      </p:sp>
      <p:sp>
        <p:nvSpPr>
          <p:cNvPr id="21" name="Text 13"/>
          <p:cNvSpPr txBox="1"/>
          <p:nvPr/>
        </p:nvSpPr>
        <p:spPr>
          <a:xfrm>
            <a:off x="7886700" y="4304995"/>
            <a:ext cx="9335110" cy="3337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참여자에게 총 3,000주를 배정하는 예시</a:t>
            </a:r>
            <a:endParaRPr lang="en-US" sz="1800" dirty="0"/>
          </a:p>
        </p:txBody>
      </p:sp>
      <p:sp>
        <p:nvSpPr>
          <p:cNvPr id="22" name="Text 14"/>
          <p:cNvSpPr txBox="1"/>
          <p:nvPr/>
        </p:nvSpPr>
        <p:spPr>
          <a:xfrm>
            <a:off x="8172907" y="4972507"/>
            <a:ext cx="190561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kern="0" spc="189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사업자</a:t>
            </a:r>
            <a:endParaRPr lang="en-US" sz="1050" dirty="0"/>
          </a:p>
        </p:txBody>
      </p:sp>
      <p:sp>
        <p:nvSpPr>
          <p:cNvPr id="23" name="Text 15"/>
          <p:cNvSpPr txBox="1"/>
          <p:nvPr/>
        </p:nvSpPr>
        <p:spPr>
          <a:xfrm>
            <a:off x="10554005" y="4972507"/>
            <a:ext cx="190561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050" kern="0" spc="189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인정시간</a:t>
            </a:r>
            <a:endParaRPr lang="en-US" sz="1050" dirty="0"/>
          </a:p>
        </p:txBody>
      </p:sp>
      <p:sp>
        <p:nvSpPr>
          <p:cNvPr id="24" name="Text 16"/>
          <p:cNvSpPr txBox="1"/>
          <p:nvPr/>
        </p:nvSpPr>
        <p:spPr>
          <a:xfrm>
            <a:off x="12935102" y="4972507"/>
            <a:ext cx="190561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050" kern="0" spc="189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기여비중</a:t>
            </a:r>
            <a:endParaRPr lang="en-US" sz="1050" dirty="0"/>
          </a:p>
        </p:txBody>
      </p:sp>
      <p:sp>
        <p:nvSpPr>
          <p:cNvPr id="25" name="Text 17"/>
          <p:cNvSpPr txBox="1"/>
          <p:nvPr/>
        </p:nvSpPr>
        <p:spPr>
          <a:xfrm>
            <a:off x="15126005" y="4972507"/>
            <a:ext cx="190561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1050" kern="0" spc="189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받는 주식</a:t>
            </a:r>
            <a:endParaRPr lang="en-US" sz="1050" dirty="0"/>
          </a:p>
        </p:txBody>
      </p:sp>
      <p:sp>
        <p:nvSpPr>
          <p:cNvPr id="26" name="Text 18"/>
          <p:cNvSpPr txBox="1"/>
          <p:nvPr/>
        </p:nvSpPr>
        <p:spPr>
          <a:xfrm>
            <a:off x="8172907" y="5467198"/>
            <a:ext cx="190561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 사업자</a:t>
            </a:r>
            <a:endParaRPr lang="en-US" sz="1650" dirty="0"/>
          </a:p>
        </p:txBody>
      </p:sp>
      <p:sp>
        <p:nvSpPr>
          <p:cNvPr id="27" name="Text 19"/>
          <p:cNvSpPr txBox="1"/>
          <p:nvPr/>
        </p:nvSpPr>
        <p:spPr>
          <a:xfrm>
            <a:off x="10554005" y="5467198"/>
            <a:ext cx="190561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6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1,000 시간</a:t>
            </a:r>
            <a:endParaRPr lang="en-US" sz="1650" dirty="0"/>
          </a:p>
        </p:txBody>
      </p:sp>
      <p:sp>
        <p:nvSpPr>
          <p:cNvPr id="28" name="Text 20"/>
          <p:cNvSpPr txBox="1"/>
          <p:nvPr/>
        </p:nvSpPr>
        <p:spPr>
          <a:xfrm>
            <a:off x="12935102" y="5467198"/>
            <a:ext cx="190561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50%</a:t>
            </a:r>
            <a:endParaRPr lang="en-US" sz="1650" dirty="0"/>
          </a:p>
        </p:txBody>
      </p:sp>
      <p:sp>
        <p:nvSpPr>
          <p:cNvPr id="29" name="Text 21"/>
          <p:cNvSpPr txBox="1"/>
          <p:nvPr/>
        </p:nvSpPr>
        <p:spPr>
          <a:xfrm>
            <a:off x="15126005" y="5467198"/>
            <a:ext cx="190561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16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1,500주</a:t>
            </a:r>
            <a:endParaRPr lang="en-US" sz="1650" dirty="0"/>
          </a:p>
        </p:txBody>
      </p:sp>
      <p:sp>
        <p:nvSpPr>
          <p:cNvPr id="30" name="Text 22"/>
          <p:cNvSpPr txBox="1"/>
          <p:nvPr/>
        </p:nvSpPr>
        <p:spPr>
          <a:xfrm>
            <a:off x="8172907" y="6077102"/>
            <a:ext cx="190561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나 사업자</a:t>
            </a:r>
            <a:endParaRPr lang="en-US" sz="1650" dirty="0"/>
          </a:p>
        </p:txBody>
      </p:sp>
      <p:sp>
        <p:nvSpPr>
          <p:cNvPr id="31" name="Text 23"/>
          <p:cNvSpPr txBox="1"/>
          <p:nvPr/>
        </p:nvSpPr>
        <p:spPr>
          <a:xfrm>
            <a:off x="10554005" y="6077102"/>
            <a:ext cx="190561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6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600 시간</a:t>
            </a:r>
            <a:endParaRPr lang="en-US" sz="1650" dirty="0"/>
          </a:p>
        </p:txBody>
      </p:sp>
      <p:sp>
        <p:nvSpPr>
          <p:cNvPr id="32" name="Text 24"/>
          <p:cNvSpPr txBox="1"/>
          <p:nvPr/>
        </p:nvSpPr>
        <p:spPr>
          <a:xfrm>
            <a:off x="12935102" y="6077102"/>
            <a:ext cx="190561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30%</a:t>
            </a:r>
            <a:endParaRPr lang="en-US" sz="1650" dirty="0"/>
          </a:p>
        </p:txBody>
      </p:sp>
      <p:sp>
        <p:nvSpPr>
          <p:cNvPr id="33" name="Text 25"/>
          <p:cNvSpPr txBox="1"/>
          <p:nvPr/>
        </p:nvSpPr>
        <p:spPr>
          <a:xfrm>
            <a:off x="15126005" y="6077102"/>
            <a:ext cx="190561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16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900주</a:t>
            </a:r>
            <a:endParaRPr lang="en-US" sz="1650" dirty="0"/>
          </a:p>
        </p:txBody>
      </p:sp>
      <p:sp>
        <p:nvSpPr>
          <p:cNvPr id="34" name="Text 26"/>
          <p:cNvSpPr txBox="1"/>
          <p:nvPr/>
        </p:nvSpPr>
        <p:spPr>
          <a:xfrm>
            <a:off x="8172907" y="6687007"/>
            <a:ext cx="190561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 사업자</a:t>
            </a:r>
            <a:endParaRPr lang="en-US" sz="1650" dirty="0"/>
          </a:p>
        </p:txBody>
      </p:sp>
      <p:sp>
        <p:nvSpPr>
          <p:cNvPr id="35" name="Text 27"/>
          <p:cNvSpPr txBox="1"/>
          <p:nvPr/>
        </p:nvSpPr>
        <p:spPr>
          <a:xfrm>
            <a:off x="10554005" y="6687007"/>
            <a:ext cx="190561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6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400 시간</a:t>
            </a:r>
            <a:endParaRPr lang="en-US" sz="1650" dirty="0"/>
          </a:p>
        </p:txBody>
      </p:sp>
      <p:sp>
        <p:nvSpPr>
          <p:cNvPr id="36" name="Text 28"/>
          <p:cNvSpPr txBox="1"/>
          <p:nvPr/>
        </p:nvSpPr>
        <p:spPr>
          <a:xfrm>
            <a:off x="12935102" y="6687007"/>
            <a:ext cx="190561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20%</a:t>
            </a:r>
            <a:endParaRPr lang="en-US" sz="1650" dirty="0"/>
          </a:p>
        </p:txBody>
      </p:sp>
      <p:sp>
        <p:nvSpPr>
          <p:cNvPr id="37" name="Text 29"/>
          <p:cNvSpPr txBox="1"/>
          <p:nvPr/>
        </p:nvSpPr>
        <p:spPr>
          <a:xfrm>
            <a:off x="15126005" y="6687007"/>
            <a:ext cx="190561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16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600주</a:t>
            </a:r>
            <a:endParaRPr lang="en-US" sz="1650" dirty="0"/>
          </a:p>
        </p:txBody>
      </p:sp>
      <p:sp>
        <p:nvSpPr>
          <p:cNvPr id="38" name="Text 30"/>
          <p:cNvSpPr txBox="1"/>
          <p:nvPr/>
        </p:nvSpPr>
        <p:spPr>
          <a:xfrm>
            <a:off x="8172907" y="7315200"/>
            <a:ext cx="1905610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전체</a:t>
            </a:r>
            <a:endParaRPr lang="en-US" sz="1500" dirty="0"/>
          </a:p>
        </p:txBody>
      </p:sp>
      <p:sp>
        <p:nvSpPr>
          <p:cNvPr id="39" name="Text 31"/>
          <p:cNvSpPr txBox="1"/>
          <p:nvPr/>
        </p:nvSpPr>
        <p:spPr>
          <a:xfrm>
            <a:off x="10554005" y="7315200"/>
            <a:ext cx="1905610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2,000 시간</a:t>
            </a:r>
            <a:endParaRPr lang="en-US" sz="1500" dirty="0"/>
          </a:p>
        </p:txBody>
      </p:sp>
      <p:sp>
        <p:nvSpPr>
          <p:cNvPr id="40" name="Text 32"/>
          <p:cNvSpPr txBox="1"/>
          <p:nvPr/>
        </p:nvSpPr>
        <p:spPr>
          <a:xfrm>
            <a:off x="12935102" y="7315200"/>
            <a:ext cx="1905610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100%</a:t>
            </a:r>
            <a:endParaRPr lang="en-US" sz="1500" dirty="0"/>
          </a:p>
        </p:txBody>
      </p:sp>
      <p:sp>
        <p:nvSpPr>
          <p:cNvPr id="41" name="Text 33"/>
          <p:cNvSpPr txBox="1"/>
          <p:nvPr/>
        </p:nvSpPr>
        <p:spPr>
          <a:xfrm>
            <a:off x="15126005" y="7315200"/>
            <a:ext cx="1905610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1500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3,000주</a:t>
            </a:r>
            <a:endParaRPr lang="en-US" sz="1500" dirty="0"/>
          </a:p>
        </p:txBody>
      </p:sp>
      <p:sp>
        <p:nvSpPr>
          <p:cNvPr id="42" name="Text 34"/>
          <p:cNvSpPr txBox="1"/>
          <p:nvPr/>
        </p:nvSpPr>
        <p:spPr>
          <a:xfrm>
            <a:off x="990295" y="6362395"/>
            <a:ext cx="62865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차량 10대가 각 100시간 정상 연결되면 합계 1,000시간.</a:t>
            </a:r>
            <a:endParaRPr lang="en-US" sz="1125" dirty="0"/>
          </a:p>
        </p:txBody>
      </p:sp>
      <p:sp>
        <p:nvSpPr>
          <p:cNvPr id="43" name="Text 35"/>
          <p:cNvSpPr txBox="1"/>
          <p:nvPr/>
        </p:nvSpPr>
        <p:spPr>
          <a:xfrm>
            <a:off x="990295" y="6590995"/>
            <a:ext cx="62865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앱 설치만으로는 배정하지 않습니다.</a:t>
            </a:r>
            <a:endParaRPr lang="en-US" sz="1125" dirty="0"/>
          </a:p>
        </p:txBody>
      </p:sp>
      <p:sp>
        <p:nvSpPr>
          <p:cNvPr id="44" name="Text 36"/>
          <p:cNvSpPr txBox="1"/>
          <p:nvPr/>
        </p:nvSpPr>
        <p:spPr>
          <a:xfrm>
            <a:off x="990295" y="6819595"/>
            <a:ext cx="62865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같은 차량은 한 번만 계산합니다.</a:t>
            </a:r>
            <a:endParaRPr lang="en-US" sz="1125" dirty="0"/>
          </a:p>
        </p:txBody>
      </p:sp>
      <p:sp>
        <p:nvSpPr>
          <p:cNvPr id="45" name="Text 37"/>
          <p:cNvSpPr txBox="1"/>
          <p:nvPr/>
        </p:nvSpPr>
        <p:spPr>
          <a:xfrm>
            <a:off x="990295" y="9696298"/>
            <a:ext cx="1047811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98" dirty="0">
                <a:solidFill>
                  <a:srgbClr val="52525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 예시는 제안 구조 이해를 돕기 위한 것이며, 확정 수치는 참여 전에 계약으로 정합니다.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5895" y="75895"/>
            <a:ext cx="18288000" cy="10287000"/>
          </a:xfrm>
          <a:prstGeom prst="rect">
            <a:avLst/>
          </a:prstGeom>
          <a:solidFill>
            <a:srgbClr val="0A0A0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3" name="Image 0" descr="gen-dedup-9fc4a60fcd8af2058de249a75a445b20.png"/>
          <p:cNvPicPr>
            <a:picLocks noChangeAspect="1"/>
          </p:cNvPicPr>
          <p:nvPr/>
        </p:nvPicPr>
        <p:blipFill>
          <a:blip r:embed="rId3"/>
          <a:srcRect t="-400" b="-400"/>
          <a:stretch/>
        </p:blipFill>
        <p:spPr>
          <a:xfrm>
            <a:off x="990295" y="2743200"/>
            <a:ext cx="1143000" cy="19202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990295" y="3696005"/>
            <a:ext cx="7830007" cy="1923898"/>
          </a:xfrm>
          <a:prstGeom prst="rect">
            <a:avLst/>
          </a:prstGeom>
          <a:solidFill>
            <a:srgbClr val="141414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Shape 2"/>
          <p:cNvSpPr/>
          <p:nvPr/>
        </p:nvSpPr>
        <p:spPr>
          <a:xfrm>
            <a:off x="10934395" y="3314700"/>
            <a:ext cx="6534302" cy="1923898"/>
          </a:xfrm>
          <a:prstGeom prst="rect">
            <a:avLst/>
          </a:prstGeom>
          <a:solidFill>
            <a:srgbClr val="1A1A1A"/>
          </a:solidFill>
          <a:ln w="12700">
            <a:solidFill>
              <a:srgbClr val="C9A96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Shape 3"/>
          <p:cNvSpPr/>
          <p:nvPr/>
        </p:nvSpPr>
        <p:spPr>
          <a:xfrm>
            <a:off x="990295" y="5982005"/>
            <a:ext cx="16478402" cy="2876702"/>
          </a:xfrm>
          <a:prstGeom prst="rect">
            <a:avLst/>
          </a:prstGeom>
          <a:solidFill>
            <a:srgbClr val="141414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7" name="Image 1" descr="gen-dedup-c4054570deaa052cb85495007f03ffc3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1410005" y="6610198"/>
            <a:ext cx="15620695" cy="9144"/>
          </a:xfrm>
          <a:prstGeom prst="rect">
            <a:avLst/>
          </a:prstGeom>
        </p:spPr>
      </p:pic>
      <p:pic>
        <p:nvPicPr>
          <p:cNvPr id="8" name="Image 2" descr="gen-dedup-d7b6685adc8ad9289a74beb661ab32c2.png"/>
          <p:cNvPicPr>
            <a:picLocks noChangeAspect="1"/>
          </p:cNvPicPr>
          <p:nvPr/>
        </p:nvPicPr>
        <p:blipFill>
          <a:blip r:embed="rId5"/>
          <a:srcRect l="-2083" r="-2083"/>
          <a:stretch/>
        </p:blipFill>
        <p:spPr>
          <a:xfrm>
            <a:off x="1410005" y="8248802"/>
            <a:ext cx="15620695" cy="9144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990295" y="990295"/>
            <a:ext cx="2444191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312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PART 03 · STAKE RATIO</a:t>
            </a:r>
            <a:endParaRPr lang="en-US" sz="975" dirty="0"/>
          </a:p>
        </p:txBody>
      </p:sp>
      <p:sp>
        <p:nvSpPr>
          <p:cNvPr id="10" name="Text 5"/>
          <p:cNvSpPr txBox="1"/>
          <p:nvPr/>
        </p:nvSpPr>
        <p:spPr>
          <a:xfrm>
            <a:off x="16745407" y="10001707"/>
            <a:ext cx="1239012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975" kern="0" spc="176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13 / 24</a:t>
            </a:r>
            <a:endParaRPr lang="en-US" sz="975" dirty="0"/>
          </a:p>
        </p:txBody>
      </p:sp>
      <p:sp>
        <p:nvSpPr>
          <p:cNvPr id="11" name="Text 6"/>
          <p:cNvSpPr txBox="1"/>
          <p:nvPr/>
        </p:nvSpPr>
        <p:spPr>
          <a:xfrm>
            <a:off x="990295" y="1600200"/>
            <a:ext cx="14287500" cy="6007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5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주식 수와 회사 지분율은 다릅니다</a:t>
            </a:r>
            <a:endParaRPr lang="en-US" sz="4500" dirty="0"/>
          </a:p>
        </p:txBody>
      </p:sp>
      <p:sp>
        <p:nvSpPr>
          <p:cNvPr id="12" name="Text 7"/>
          <p:cNvSpPr txBox="1"/>
          <p:nvPr/>
        </p:nvSpPr>
        <p:spPr>
          <a:xfrm>
            <a:off x="990295" y="3314700"/>
            <a:ext cx="7810805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kern="0" spc="315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FORMULA</a:t>
            </a:r>
            <a:endParaRPr lang="en-US" sz="1050" dirty="0"/>
          </a:p>
        </p:txBody>
      </p:sp>
      <p:sp>
        <p:nvSpPr>
          <p:cNvPr id="13" name="Text 8"/>
          <p:cNvSpPr txBox="1"/>
          <p:nvPr/>
        </p:nvSpPr>
        <p:spPr>
          <a:xfrm>
            <a:off x="1410005" y="4172407"/>
            <a:ext cx="7049110" cy="4389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 지분율 =</a:t>
            </a:r>
            <a:endParaRPr lang="en-US" sz="2400" dirty="0"/>
          </a:p>
        </p:txBody>
      </p:sp>
      <p:sp>
        <p:nvSpPr>
          <p:cNvPr id="14" name="Text 9"/>
          <p:cNvSpPr txBox="1"/>
          <p:nvPr/>
        </p:nvSpPr>
        <p:spPr>
          <a:xfrm>
            <a:off x="1410005" y="4647895"/>
            <a:ext cx="7049110" cy="3813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 주식 수 ÷ </a:t>
            </a:r>
            <a:r>
              <a:rPr lang="en-US" sz="2100" b="1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회사 전체 주식 수</a:t>
            </a:r>
            <a:endParaRPr lang="en-US" sz="2100" dirty="0"/>
          </a:p>
        </p:txBody>
      </p:sp>
      <p:sp>
        <p:nvSpPr>
          <p:cNvPr id="15" name="Text 10"/>
          <p:cNvSpPr txBox="1"/>
          <p:nvPr/>
        </p:nvSpPr>
        <p:spPr>
          <a:xfrm>
            <a:off x="11354105" y="3619195"/>
            <a:ext cx="285750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kern="0" spc="315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ASSUMPTION</a:t>
            </a:r>
            <a:endParaRPr lang="en-US" sz="1050" dirty="0"/>
          </a:p>
        </p:txBody>
      </p:sp>
      <p:sp>
        <p:nvSpPr>
          <p:cNvPr id="16" name="Text 11"/>
          <p:cNvSpPr txBox="1"/>
          <p:nvPr/>
        </p:nvSpPr>
        <p:spPr>
          <a:xfrm>
            <a:off x="11354105" y="4076395"/>
            <a:ext cx="5715000" cy="3145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회사 전체 10,000주 가운데</a:t>
            </a:r>
            <a:endParaRPr lang="en-US" sz="1650" dirty="0"/>
          </a:p>
        </p:txBody>
      </p:sp>
      <p:sp>
        <p:nvSpPr>
          <p:cNvPr id="17" name="Text 12"/>
          <p:cNvSpPr txBox="1"/>
          <p:nvPr/>
        </p:nvSpPr>
        <p:spPr>
          <a:xfrm>
            <a:off x="11354105" y="4390949"/>
            <a:ext cx="5715000" cy="3145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참여사업자 분이 3,000주</a:t>
            </a:r>
            <a:endParaRPr lang="en-US" sz="1650" dirty="0"/>
          </a:p>
        </p:txBody>
      </p:sp>
      <p:sp>
        <p:nvSpPr>
          <p:cNvPr id="18" name="Text 13"/>
          <p:cNvSpPr txBox="1"/>
          <p:nvPr/>
        </p:nvSpPr>
        <p:spPr>
          <a:xfrm>
            <a:off x="1410005" y="6267298"/>
            <a:ext cx="190561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kern="0" spc="189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사업자</a:t>
            </a:r>
            <a:endParaRPr lang="en-US" sz="1050" dirty="0"/>
          </a:p>
        </p:txBody>
      </p:sp>
      <p:sp>
        <p:nvSpPr>
          <p:cNvPr id="19" name="Text 14"/>
          <p:cNvSpPr txBox="1"/>
          <p:nvPr/>
        </p:nvSpPr>
        <p:spPr>
          <a:xfrm>
            <a:off x="9411005" y="6267298"/>
            <a:ext cx="285750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050" kern="0" spc="189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보유 주식</a:t>
            </a:r>
            <a:endParaRPr lang="en-US" sz="1050" dirty="0"/>
          </a:p>
        </p:txBody>
      </p:sp>
      <p:sp>
        <p:nvSpPr>
          <p:cNvPr id="20" name="Text 15"/>
          <p:cNvSpPr txBox="1"/>
          <p:nvPr/>
        </p:nvSpPr>
        <p:spPr>
          <a:xfrm>
            <a:off x="13220395" y="6267298"/>
            <a:ext cx="3810305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1050" kern="0" spc="189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회사 전체 지분율</a:t>
            </a:r>
            <a:endParaRPr lang="en-US" sz="1050" dirty="0"/>
          </a:p>
        </p:txBody>
      </p:sp>
      <p:sp>
        <p:nvSpPr>
          <p:cNvPr id="21" name="Text 16"/>
          <p:cNvSpPr txBox="1"/>
          <p:nvPr/>
        </p:nvSpPr>
        <p:spPr>
          <a:xfrm>
            <a:off x="1410005" y="6838798"/>
            <a:ext cx="190561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 사업자</a:t>
            </a:r>
            <a:endParaRPr lang="en-US" sz="1650" dirty="0"/>
          </a:p>
        </p:txBody>
      </p:sp>
      <p:sp>
        <p:nvSpPr>
          <p:cNvPr id="22" name="Text 17"/>
          <p:cNvSpPr txBox="1"/>
          <p:nvPr/>
        </p:nvSpPr>
        <p:spPr>
          <a:xfrm>
            <a:off x="9411005" y="6838798"/>
            <a:ext cx="285750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6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1,500주</a:t>
            </a:r>
            <a:endParaRPr lang="en-US" sz="1650" dirty="0"/>
          </a:p>
        </p:txBody>
      </p:sp>
      <p:sp>
        <p:nvSpPr>
          <p:cNvPr id="23" name="Text 18"/>
          <p:cNvSpPr txBox="1"/>
          <p:nvPr/>
        </p:nvSpPr>
        <p:spPr>
          <a:xfrm>
            <a:off x="13220395" y="6838798"/>
            <a:ext cx="3810305" cy="3337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15%</a:t>
            </a:r>
            <a:endParaRPr lang="en-US" sz="1800" dirty="0"/>
          </a:p>
        </p:txBody>
      </p:sp>
      <p:sp>
        <p:nvSpPr>
          <p:cNvPr id="24" name="Text 19"/>
          <p:cNvSpPr txBox="1"/>
          <p:nvPr/>
        </p:nvSpPr>
        <p:spPr>
          <a:xfrm>
            <a:off x="1410005" y="7315200"/>
            <a:ext cx="190561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나 사업자</a:t>
            </a:r>
            <a:endParaRPr lang="en-US" sz="1650" dirty="0"/>
          </a:p>
        </p:txBody>
      </p:sp>
      <p:sp>
        <p:nvSpPr>
          <p:cNvPr id="25" name="Text 20"/>
          <p:cNvSpPr txBox="1"/>
          <p:nvPr/>
        </p:nvSpPr>
        <p:spPr>
          <a:xfrm>
            <a:off x="9411005" y="7315200"/>
            <a:ext cx="285750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6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900주</a:t>
            </a:r>
            <a:endParaRPr lang="en-US" sz="1650" dirty="0"/>
          </a:p>
        </p:txBody>
      </p:sp>
      <p:sp>
        <p:nvSpPr>
          <p:cNvPr id="26" name="Text 21"/>
          <p:cNvSpPr txBox="1"/>
          <p:nvPr/>
        </p:nvSpPr>
        <p:spPr>
          <a:xfrm>
            <a:off x="13220395" y="7315200"/>
            <a:ext cx="3810305" cy="3337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9%</a:t>
            </a:r>
            <a:endParaRPr lang="en-US" sz="1800" dirty="0"/>
          </a:p>
        </p:txBody>
      </p:sp>
      <p:sp>
        <p:nvSpPr>
          <p:cNvPr id="27" name="Text 22"/>
          <p:cNvSpPr txBox="1"/>
          <p:nvPr/>
        </p:nvSpPr>
        <p:spPr>
          <a:xfrm>
            <a:off x="1410005" y="7791602"/>
            <a:ext cx="190561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 사업자</a:t>
            </a:r>
            <a:endParaRPr lang="en-US" sz="1650" dirty="0"/>
          </a:p>
        </p:txBody>
      </p:sp>
      <p:sp>
        <p:nvSpPr>
          <p:cNvPr id="28" name="Text 23"/>
          <p:cNvSpPr txBox="1"/>
          <p:nvPr/>
        </p:nvSpPr>
        <p:spPr>
          <a:xfrm>
            <a:off x="9411005" y="7791602"/>
            <a:ext cx="285750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6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600주</a:t>
            </a:r>
            <a:endParaRPr lang="en-US" sz="1650" dirty="0"/>
          </a:p>
        </p:txBody>
      </p:sp>
      <p:sp>
        <p:nvSpPr>
          <p:cNvPr id="29" name="Text 24"/>
          <p:cNvSpPr txBox="1"/>
          <p:nvPr/>
        </p:nvSpPr>
        <p:spPr>
          <a:xfrm>
            <a:off x="13220395" y="7791602"/>
            <a:ext cx="3810305" cy="3337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6%</a:t>
            </a:r>
            <a:endParaRPr lang="en-US" sz="1800" dirty="0"/>
          </a:p>
        </p:txBody>
      </p:sp>
      <p:sp>
        <p:nvSpPr>
          <p:cNvPr id="30" name="Text 25"/>
          <p:cNvSpPr txBox="1"/>
          <p:nvPr/>
        </p:nvSpPr>
        <p:spPr>
          <a:xfrm>
            <a:off x="1410005" y="8382305"/>
            <a:ext cx="1905610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참여사업자 합계</a:t>
            </a:r>
            <a:endParaRPr lang="en-US" sz="1350" dirty="0"/>
          </a:p>
        </p:txBody>
      </p:sp>
      <p:sp>
        <p:nvSpPr>
          <p:cNvPr id="31" name="Text 26"/>
          <p:cNvSpPr txBox="1"/>
          <p:nvPr/>
        </p:nvSpPr>
        <p:spPr>
          <a:xfrm>
            <a:off x="9411005" y="8382305"/>
            <a:ext cx="2857500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3,000주</a:t>
            </a:r>
            <a:endParaRPr lang="en-US" sz="1350" dirty="0"/>
          </a:p>
        </p:txBody>
      </p:sp>
      <p:sp>
        <p:nvSpPr>
          <p:cNvPr id="32" name="Text 27"/>
          <p:cNvSpPr txBox="1"/>
          <p:nvPr/>
        </p:nvSpPr>
        <p:spPr>
          <a:xfrm>
            <a:off x="13220395" y="8382305"/>
            <a:ext cx="3810305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회사 지분 30%</a:t>
            </a:r>
            <a:endParaRPr lang="en-US" sz="1500" dirty="0"/>
          </a:p>
        </p:txBody>
      </p:sp>
      <p:sp>
        <p:nvSpPr>
          <p:cNvPr id="33" name="Text 28"/>
          <p:cNvSpPr txBox="1"/>
          <p:nvPr/>
        </p:nvSpPr>
        <p:spPr>
          <a:xfrm>
            <a:off x="990295" y="9219895"/>
            <a:ext cx="164592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200" kern="0" spc="48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배정비중과 회사 전체 지분율은 다릅니다. 두 수치를 구분해 확인합니다.</a:t>
            </a:r>
            <a:endParaRPr lang="en-US" sz="1200" dirty="0"/>
          </a:p>
        </p:txBody>
      </p:sp>
      <p:sp>
        <p:nvSpPr>
          <p:cNvPr id="34" name="Text 29"/>
          <p:cNvSpPr txBox="1"/>
          <p:nvPr/>
        </p:nvSpPr>
        <p:spPr>
          <a:xfrm>
            <a:off x="990295" y="9696298"/>
            <a:ext cx="1047811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98" dirty="0">
                <a:solidFill>
                  <a:srgbClr val="52525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전체 발행주식이 늘면 같은 주식 수라도 지분율이 낮아질 수 있습니다.</a:t>
            </a:r>
            <a:endParaRPr lang="en-US" sz="9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5895" y="75895"/>
            <a:ext cx="18288000" cy="10287000"/>
          </a:xfrm>
          <a:prstGeom prst="rect">
            <a:avLst/>
          </a:prstGeom>
          <a:solidFill>
            <a:srgbClr val="0A0A0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3" name="Image 0" descr="gen-dedup-9fc4a60fcd8af2058de249a75a445b20.png"/>
          <p:cNvPicPr>
            <a:picLocks noChangeAspect="1"/>
          </p:cNvPicPr>
          <p:nvPr/>
        </p:nvPicPr>
        <p:blipFill>
          <a:blip r:embed="rId3"/>
          <a:srcRect t="-400" b="-400"/>
          <a:stretch/>
        </p:blipFill>
        <p:spPr>
          <a:xfrm>
            <a:off x="990295" y="2743200"/>
            <a:ext cx="1143000" cy="19202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990295" y="4172407"/>
            <a:ext cx="8600846" cy="1333195"/>
          </a:xfrm>
          <a:prstGeom prst="rect">
            <a:avLst/>
          </a:prstGeom>
          <a:solidFill>
            <a:srgbClr val="141414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5" name="Shape 2"/>
          <p:cNvSpPr/>
          <p:nvPr/>
        </p:nvSpPr>
        <p:spPr>
          <a:xfrm>
            <a:off x="990295" y="4172407"/>
            <a:ext cx="28346" cy="1333195"/>
          </a:xfrm>
          <a:prstGeom prst="rect">
            <a:avLst/>
          </a:prstGeom>
          <a:solidFill>
            <a:srgbClr val="C9A961"/>
          </a:solidFill>
          <a:ln w="12700">
            <a:solidFill>
              <a:srgbClr val="C9A96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Shape 3"/>
          <p:cNvSpPr/>
          <p:nvPr/>
        </p:nvSpPr>
        <p:spPr>
          <a:xfrm>
            <a:off x="990295" y="5982005"/>
            <a:ext cx="16478402" cy="2876702"/>
          </a:xfrm>
          <a:prstGeom prst="rect">
            <a:avLst/>
          </a:prstGeom>
          <a:solidFill>
            <a:srgbClr val="141414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7" name="Image 1" descr="gen-dedup-c4054570deaa052cb85495007f03ffc3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1410005" y="6610198"/>
            <a:ext cx="15620695" cy="9144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990295" y="990295"/>
            <a:ext cx="2558491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312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PART 03 · APP BASELINE</a:t>
            </a:r>
            <a:endParaRPr lang="en-US" sz="975" dirty="0"/>
          </a:p>
        </p:txBody>
      </p:sp>
      <p:sp>
        <p:nvSpPr>
          <p:cNvPr id="9" name="Text 5"/>
          <p:cNvSpPr txBox="1"/>
          <p:nvPr/>
        </p:nvSpPr>
        <p:spPr>
          <a:xfrm>
            <a:off x="16745407" y="10001707"/>
            <a:ext cx="1239012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975" kern="0" spc="176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14 / 24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990295" y="1600200"/>
            <a:ext cx="14287500" cy="6007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5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약속한 시간에 정상 연결합니다</a:t>
            </a:r>
            <a:endParaRPr lang="en-US" sz="4500" dirty="0"/>
          </a:p>
        </p:txBody>
      </p:sp>
      <p:sp>
        <p:nvSpPr>
          <p:cNvPr id="11" name="Text 7"/>
          <p:cNvSpPr txBox="1"/>
          <p:nvPr/>
        </p:nvSpPr>
        <p:spPr>
          <a:xfrm>
            <a:off x="990295" y="3124505"/>
            <a:ext cx="10478110" cy="3145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24시간을 의미하지 않습니다. 약속한 영업시간 동안 정상 작동한다는 뜻입니다.</a:t>
            </a:r>
            <a:endParaRPr lang="en-US" sz="1500" dirty="0"/>
          </a:p>
        </p:txBody>
      </p:sp>
      <p:sp>
        <p:nvSpPr>
          <p:cNvPr id="12" name="Text 8"/>
          <p:cNvSpPr txBox="1"/>
          <p:nvPr/>
        </p:nvSpPr>
        <p:spPr>
          <a:xfrm>
            <a:off x="990295" y="3438144"/>
            <a:ext cx="10478110" cy="3145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실적은 약속시간 대비 실제 인정시간으로 계산합니다.</a:t>
            </a:r>
            <a:endParaRPr lang="en-US" sz="1500" dirty="0"/>
          </a:p>
        </p:txBody>
      </p:sp>
      <p:sp>
        <p:nvSpPr>
          <p:cNvPr id="13" name="Text 9"/>
          <p:cNvSpPr txBox="1"/>
          <p:nvPr/>
        </p:nvSpPr>
        <p:spPr>
          <a:xfrm>
            <a:off x="1314907" y="4496105"/>
            <a:ext cx="800100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kern="0" spc="315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ACTIVATION RATE</a:t>
            </a:r>
            <a:endParaRPr lang="en-US" sz="1050" dirty="0"/>
          </a:p>
        </p:txBody>
      </p:sp>
      <p:sp>
        <p:nvSpPr>
          <p:cNvPr id="14" name="Text 10"/>
          <p:cNvSpPr txBox="1"/>
          <p:nvPr/>
        </p:nvSpPr>
        <p:spPr>
          <a:xfrm>
            <a:off x="1314907" y="4819802"/>
            <a:ext cx="8001000" cy="3337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활성화율 = </a:t>
            </a:r>
            <a:r>
              <a:rPr lang="en-US" sz="1800" b="1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실제 인정시간</a:t>
            </a:r>
            <a:r>
              <a:rPr lang="en-US" sz="1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÷ 약속한 시간</a:t>
            </a:r>
            <a:endParaRPr lang="en-US" sz="1800" dirty="0"/>
          </a:p>
        </p:txBody>
      </p:sp>
      <p:sp>
        <p:nvSpPr>
          <p:cNvPr id="15" name="Text 11"/>
          <p:cNvSpPr txBox="1"/>
          <p:nvPr/>
        </p:nvSpPr>
        <p:spPr>
          <a:xfrm>
            <a:off x="11887200" y="4172407"/>
            <a:ext cx="571500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kern="0" spc="315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100시간 약속한 경우</a:t>
            </a:r>
            <a:endParaRPr lang="en-US" sz="1050" dirty="0"/>
          </a:p>
        </p:txBody>
      </p:sp>
      <p:sp>
        <p:nvSpPr>
          <p:cNvPr id="16" name="Text 12"/>
          <p:cNvSpPr txBox="1"/>
          <p:nvPr/>
        </p:nvSpPr>
        <p:spPr>
          <a:xfrm>
            <a:off x="1410005" y="6267298"/>
            <a:ext cx="285750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kern="0" spc="189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정상 연결 시간</a:t>
            </a:r>
            <a:endParaRPr lang="en-US" sz="1050" dirty="0"/>
          </a:p>
        </p:txBody>
      </p:sp>
      <p:sp>
        <p:nvSpPr>
          <p:cNvPr id="17" name="Text 13"/>
          <p:cNvSpPr txBox="1"/>
          <p:nvPr/>
        </p:nvSpPr>
        <p:spPr>
          <a:xfrm>
            <a:off x="9411005" y="6267298"/>
            <a:ext cx="285750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050" kern="0" spc="189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활성화율</a:t>
            </a:r>
            <a:endParaRPr lang="en-US" sz="1050" dirty="0"/>
          </a:p>
        </p:txBody>
      </p:sp>
      <p:sp>
        <p:nvSpPr>
          <p:cNvPr id="18" name="Text 14"/>
          <p:cNvSpPr txBox="1"/>
          <p:nvPr/>
        </p:nvSpPr>
        <p:spPr>
          <a:xfrm>
            <a:off x="13220395" y="6267298"/>
            <a:ext cx="3810305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kern="0" spc="189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뜻</a:t>
            </a:r>
            <a:endParaRPr lang="en-US" sz="1050" dirty="0"/>
          </a:p>
        </p:txBody>
      </p:sp>
      <p:sp>
        <p:nvSpPr>
          <p:cNvPr id="19" name="Text 15"/>
          <p:cNvSpPr txBox="1"/>
          <p:nvPr/>
        </p:nvSpPr>
        <p:spPr>
          <a:xfrm>
            <a:off x="1410005" y="6819595"/>
            <a:ext cx="285750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95시간</a:t>
            </a:r>
            <a:endParaRPr lang="en-US" sz="1650" dirty="0"/>
          </a:p>
        </p:txBody>
      </p:sp>
      <p:sp>
        <p:nvSpPr>
          <p:cNvPr id="20" name="Text 16"/>
          <p:cNvSpPr txBox="1"/>
          <p:nvPr/>
        </p:nvSpPr>
        <p:spPr>
          <a:xfrm>
            <a:off x="9411005" y="6819595"/>
            <a:ext cx="2857500" cy="3337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95%</a:t>
            </a:r>
            <a:endParaRPr lang="en-US" sz="1800" dirty="0"/>
          </a:p>
        </p:txBody>
      </p:sp>
      <p:sp>
        <p:nvSpPr>
          <p:cNvPr id="21" name="Text 17"/>
          <p:cNvSpPr txBox="1"/>
          <p:nvPr/>
        </p:nvSpPr>
        <p:spPr>
          <a:xfrm>
            <a:off x="13220395" y="6838798"/>
            <a:ext cx="3810305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약속한 시간의 95%를 이행</a:t>
            </a:r>
            <a:endParaRPr lang="en-US" sz="1350" dirty="0"/>
          </a:p>
        </p:txBody>
      </p:sp>
      <p:sp>
        <p:nvSpPr>
          <p:cNvPr id="22" name="Text 18"/>
          <p:cNvSpPr txBox="1"/>
          <p:nvPr/>
        </p:nvSpPr>
        <p:spPr>
          <a:xfrm>
            <a:off x="1410005" y="7315200"/>
            <a:ext cx="285750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76시간</a:t>
            </a:r>
            <a:endParaRPr lang="en-US" sz="1650" dirty="0"/>
          </a:p>
        </p:txBody>
      </p:sp>
      <p:sp>
        <p:nvSpPr>
          <p:cNvPr id="23" name="Text 19"/>
          <p:cNvSpPr txBox="1"/>
          <p:nvPr/>
        </p:nvSpPr>
        <p:spPr>
          <a:xfrm>
            <a:off x="9411005" y="7315200"/>
            <a:ext cx="2857500" cy="3337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76%</a:t>
            </a:r>
            <a:endParaRPr lang="en-US" sz="1800" dirty="0"/>
          </a:p>
        </p:txBody>
      </p:sp>
      <p:sp>
        <p:nvSpPr>
          <p:cNvPr id="24" name="Text 20"/>
          <p:cNvSpPr txBox="1"/>
          <p:nvPr/>
        </p:nvSpPr>
        <p:spPr>
          <a:xfrm>
            <a:off x="13220395" y="7334402"/>
            <a:ext cx="3810305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약속한 시간의 76%를 이행</a:t>
            </a:r>
            <a:endParaRPr lang="en-US" sz="1350" dirty="0"/>
          </a:p>
        </p:txBody>
      </p:sp>
      <p:sp>
        <p:nvSpPr>
          <p:cNvPr id="25" name="Text 21"/>
          <p:cNvSpPr txBox="1"/>
          <p:nvPr/>
        </p:nvSpPr>
        <p:spPr>
          <a:xfrm>
            <a:off x="1410005" y="7810805"/>
            <a:ext cx="285750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57시간</a:t>
            </a:r>
            <a:endParaRPr lang="en-US" sz="1650" dirty="0"/>
          </a:p>
        </p:txBody>
      </p:sp>
      <p:sp>
        <p:nvSpPr>
          <p:cNvPr id="26" name="Text 22"/>
          <p:cNvSpPr txBox="1"/>
          <p:nvPr/>
        </p:nvSpPr>
        <p:spPr>
          <a:xfrm>
            <a:off x="9411005" y="7810805"/>
            <a:ext cx="2857500" cy="3337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57%</a:t>
            </a:r>
            <a:endParaRPr lang="en-US" sz="1800" dirty="0"/>
          </a:p>
        </p:txBody>
      </p:sp>
      <p:sp>
        <p:nvSpPr>
          <p:cNvPr id="27" name="Text 23"/>
          <p:cNvSpPr txBox="1"/>
          <p:nvPr/>
        </p:nvSpPr>
        <p:spPr>
          <a:xfrm>
            <a:off x="13220395" y="7830007"/>
            <a:ext cx="3810305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약속한 시간의 57%를 이행</a:t>
            </a:r>
            <a:endParaRPr lang="en-US" sz="1350" dirty="0"/>
          </a:p>
        </p:txBody>
      </p:sp>
      <p:sp>
        <p:nvSpPr>
          <p:cNvPr id="28" name="Text 24"/>
          <p:cNvSpPr txBox="1"/>
          <p:nvPr/>
        </p:nvSpPr>
        <p:spPr>
          <a:xfrm>
            <a:off x="990295" y="9219895"/>
            <a:ext cx="16459200" cy="2002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25" kern="0" spc="45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배차 가능한 빈차 시간이 인정되며, 승인된 휴무 · 정비 · OMP 시스템 장애는 정해진 방식으로 보정합니다. 허위 운행은 인정되지 않습니다.</a:t>
            </a:r>
            <a:endParaRPr lang="en-US" sz="1125" dirty="0"/>
          </a:p>
        </p:txBody>
      </p:sp>
      <p:sp>
        <p:nvSpPr>
          <p:cNvPr id="29" name="Text 25"/>
          <p:cNvSpPr txBox="1"/>
          <p:nvPr/>
        </p:nvSpPr>
        <p:spPr>
          <a:xfrm>
            <a:off x="990295" y="9696298"/>
            <a:ext cx="285750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156" dirty="0">
                <a:solidFill>
                  <a:srgbClr val="52525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OPEN MOBILITY PARTNERS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5895" y="75895"/>
            <a:ext cx="18288000" cy="10287000"/>
          </a:xfrm>
          <a:prstGeom prst="rect">
            <a:avLst/>
          </a:prstGeom>
          <a:solidFill>
            <a:srgbClr val="0A0A0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3" name="Image 0" descr="gen-dedup-9fc4a60fcd8af2058de249a75a445b20.png"/>
          <p:cNvPicPr>
            <a:picLocks noChangeAspect="1"/>
          </p:cNvPicPr>
          <p:nvPr/>
        </p:nvPicPr>
        <p:blipFill>
          <a:blip r:embed="rId3"/>
          <a:srcRect t="-400" b="-400"/>
          <a:stretch/>
        </p:blipFill>
        <p:spPr>
          <a:xfrm>
            <a:off x="990295" y="2743200"/>
            <a:ext cx="1143000" cy="19202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990295" y="3696005"/>
            <a:ext cx="7448702" cy="2305202"/>
          </a:xfrm>
          <a:prstGeom prst="rect">
            <a:avLst/>
          </a:prstGeom>
          <a:solidFill>
            <a:srgbClr val="141414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Shape 2"/>
          <p:cNvSpPr/>
          <p:nvPr/>
        </p:nvSpPr>
        <p:spPr>
          <a:xfrm>
            <a:off x="8839505" y="3696005"/>
            <a:ext cx="8630107" cy="5162702"/>
          </a:xfrm>
          <a:prstGeom prst="rect">
            <a:avLst/>
          </a:prstGeom>
          <a:solidFill>
            <a:srgbClr val="141414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6" name="Image 1" descr="gen-dedup-a3182fd6a6922a81b27fc1d52ada62a7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1410005" y="4819802"/>
            <a:ext cx="6667805" cy="9144"/>
          </a:xfrm>
          <a:prstGeom prst="rect">
            <a:avLst/>
          </a:prstGeom>
        </p:spPr>
      </p:pic>
      <p:pic>
        <p:nvPicPr>
          <p:cNvPr id="7" name="Image 2" descr="gen-dedup-a623f5cdd51f45aed5c9ae55eb2afe60.png"/>
          <p:cNvPicPr>
            <a:picLocks noChangeAspect="1"/>
          </p:cNvPicPr>
          <p:nvPr/>
        </p:nvPicPr>
        <p:blipFill>
          <a:blip r:embed="rId5"/>
          <a:srcRect l="-2083" r="-2083"/>
          <a:stretch/>
        </p:blipFill>
        <p:spPr>
          <a:xfrm>
            <a:off x="9219895" y="4324198"/>
            <a:ext cx="7848295" cy="9144"/>
          </a:xfrm>
          <a:prstGeom prst="rect">
            <a:avLst/>
          </a:prstGeom>
        </p:spPr>
      </p:pic>
      <p:pic>
        <p:nvPicPr>
          <p:cNvPr id="8" name="Image 3" descr="gen-dedup-a623f5cdd51f45aed5c9ae55eb2afe60.png"/>
          <p:cNvPicPr>
            <a:picLocks noChangeAspect="1"/>
          </p:cNvPicPr>
          <p:nvPr/>
        </p:nvPicPr>
        <p:blipFill>
          <a:blip r:embed="rId5"/>
          <a:srcRect l="-2083" r="-2083"/>
          <a:stretch/>
        </p:blipFill>
        <p:spPr>
          <a:xfrm>
            <a:off x="9219895" y="5410505"/>
            <a:ext cx="7848295" cy="9144"/>
          </a:xfrm>
          <a:prstGeom prst="rect">
            <a:avLst/>
          </a:prstGeom>
        </p:spPr>
      </p:pic>
      <p:pic>
        <p:nvPicPr>
          <p:cNvPr id="9" name="Image 4" descr="gen-dedup-a623f5cdd51f45aed5c9ae55eb2afe60.png"/>
          <p:cNvPicPr>
            <a:picLocks noChangeAspect="1"/>
          </p:cNvPicPr>
          <p:nvPr/>
        </p:nvPicPr>
        <p:blipFill>
          <a:blip r:embed="rId5"/>
          <a:srcRect l="-2083" r="-2083"/>
          <a:stretch/>
        </p:blipFill>
        <p:spPr>
          <a:xfrm>
            <a:off x="9219895" y="6439205"/>
            <a:ext cx="7848295" cy="9144"/>
          </a:xfrm>
          <a:prstGeom prst="rect">
            <a:avLst/>
          </a:prstGeom>
        </p:spPr>
      </p:pic>
      <p:pic>
        <p:nvPicPr>
          <p:cNvPr id="10" name="Image 5" descr="gen-dedup-a623f5cdd51f45aed5c9ae55eb2afe60.png"/>
          <p:cNvPicPr>
            <a:picLocks noChangeAspect="1"/>
          </p:cNvPicPr>
          <p:nvPr/>
        </p:nvPicPr>
        <p:blipFill>
          <a:blip r:embed="rId5"/>
          <a:srcRect l="-2083" r="-2083"/>
          <a:stretch/>
        </p:blipFill>
        <p:spPr>
          <a:xfrm>
            <a:off x="9219895" y="7315200"/>
            <a:ext cx="7848295" cy="9144"/>
          </a:xfrm>
          <a:prstGeom prst="rect">
            <a:avLst/>
          </a:prstGeom>
        </p:spPr>
      </p:pic>
      <p:sp>
        <p:nvSpPr>
          <p:cNvPr id="11" name="Text 3"/>
          <p:cNvSpPr txBox="1"/>
          <p:nvPr/>
        </p:nvSpPr>
        <p:spPr>
          <a:xfrm>
            <a:off x="990295" y="990295"/>
            <a:ext cx="2286000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75" kern="0" spc="312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PART 04 · PERFORMANCE RATING</a:t>
            </a:r>
            <a:endParaRPr lang="en-US" sz="975" dirty="0"/>
          </a:p>
        </p:txBody>
      </p:sp>
      <p:sp>
        <p:nvSpPr>
          <p:cNvPr id="12" name="Text 4"/>
          <p:cNvSpPr txBox="1"/>
          <p:nvPr/>
        </p:nvSpPr>
        <p:spPr>
          <a:xfrm>
            <a:off x="16745407" y="10001707"/>
            <a:ext cx="1239012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975" kern="0" spc="176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15 / 24</a:t>
            </a:r>
            <a:endParaRPr lang="en-US" sz="975" dirty="0"/>
          </a:p>
        </p:txBody>
      </p:sp>
      <p:sp>
        <p:nvSpPr>
          <p:cNvPr id="13" name="Text 5"/>
          <p:cNvSpPr txBox="1"/>
          <p:nvPr/>
        </p:nvSpPr>
        <p:spPr>
          <a:xfrm>
            <a:off x="990295" y="1600200"/>
            <a:ext cx="15240305" cy="6007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5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매각 전, 실적을 조건에 반영합니다</a:t>
            </a:r>
            <a:endParaRPr lang="en-US" sz="4500" dirty="0"/>
          </a:p>
        </p:txBody>
      </p:sp>
      <p:sp>
        <p:nvSpPr>
          <p:cNvPr id="14" name="Text 6"/>
          <p:cNvSpPr txBox="1"/>
          <p:nvPr/>
        </p:nvSpPr>
        <p:spPr>
          <a:xfrm>
            <a:off x="990295" y="3314700"/>
            <a:ext cx="190561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kern="0" spc="315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BENCHMARK</a:t>
            </a:r>
            <a:endParaRPr lang="en-US" sz="1050" dirty="0"/>
          </a:p>
        </p:txBody>
      </p:sp>
      <p:sp>
        <p:nvSpPr>
          <p:cNvPr id="15" name="Text 7"/>
          <p:cNvSpPr txBox="1"/>
          <p:nvPr/>
        </p:nvSpPr>
        <p:spPr>
          <a:xfrm>
            <a:off x="1410005" y="4000500"/>
            <a:ext cx="6667805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성과 반영률 =</a:t>
            </a:r>
            <a:endParaRPr lang="en-US" sz="1350" dirty="0"/>
          </a:p>
        </p:txBody>
      </p:sp>
      <p:sp>
        <p:nvSpPr>
          <p:cNvPr id="16" name="Text 8"/>
          <p:cNvSpPr txBox="1"/>
          <p:nvPr/>
        </p:nvSpPr>
        <p:spPr>
          <a:xfrm>
            <a:off x="1410005" y="4324198"/>
            <a:ext cx="6667805" cy="3337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 활성화율 ÷ </a:t>
            </a:r>
            <a:r>
              <a:rPr lang="en-US" sz="1800" b="1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기준 95%</a:t>
            </a:r>
            <a:endParaRPr lang="en-US" sz="1800" dirty="0"/>
          </a:p>
        </p:txBody>
      </p:sp>
      <p:sp>
        <p:nvSpPr>
          <p:cNvPr id="17" name="Text 9"/>
          <p:cNvSpPr txBox="1"/>
          <p:nvPr/>
        </p:nvSpPr>
        <p:spPr>
          <a:xfrm>
            <a:off x="1410005" y="5009998"/>
            <a:ext cx="3238805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kern="0" spc="168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상한</a:t>
            </a:r>
            <a:endParaRPr lang="en-US" sz="1050" dirty="0"/>
          </a:p>
        </p:txBody>
      </p:sp>
      <p:sp>
        <p:nvSpPr>
          <p:cNvPr id="18" name="Text 10"/>
          <p:cNvSpPr txBox="1"/>
          <p:nvPr/>
        </p:nvSpPr>
        <p:spPr>
          <a:xfrm>
            <a:off x="1410005" y="5296205"/>
            <a:ext cx="3238805" cy="3337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100%</a:t>
            </a:r>
            <a:endParaRPr lang="en-US" sz="1800" dirty="0"/>
          </a:p>
        </p:txBody>
      </p:sp>
      <p:sp>
        <p:nvSpPr>
          <p:cNvPr id="19" name="Text 11"/>
          <p:cNvSpPr txBox="1"/>
          <p:nvPr/>
        </p:nvSpPr>
        <p:spPr>
          <a:xfrm>
            <a:off x="5029200" y="5009998"/>
            <a:ext cx="3238805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kern="0" spc="168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하한</a:t>
            </a:r>
            <a:endParaRPr lang="en-US" sz="1050" dirty="0"/>
          </a:p>
        </p:txBody>
      </p:sp>
      <p:sp>
        <p:nvSpPr>
          <p:cNvPr id="20" name="Text 12"/>
          <p:cNvSpPr txBox="1"/>
          <p:nvPr/>
        </p:nvSpPr>
        <p:spPr>
          <a:xfrm>
            <a:off x="5029200" y="5296205"/>
            <a:ext cx="3238805" cy="3337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40%</a:t>
            </a:r>
            <a:endParaRPr lang="en-US" sz="1800" dirty="0"/>
          </a:p>
        </p:txBody>
      </p:sp>
      <p:sp>
        <p:nvSpPr>
          <p:cNvPr id="21" name="Text 13"/>
          <p:cNvSpPr txBox="1"/>
          <p:nvPr/>
        </p:nvSpPr>
        <p:spPr>
          <a:xfrm>
            <a:off x="8839505" y="3314700"/>
            <a:ext cx="571500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kern="0" spc="315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EXAMPLE · BASIC 500 SHARES</a:t>
            </a:r>
            <a:endParaRPr lang="en-US" sz="1050" dirty="0"/>
          </a:p>
        </p:txBody>
      </p:sp>
      <p:sp>
        <p:nvSpPr>
          <p:cNvPr id="22" name="Text 14"/>
          <p:cNvSpPr txBox="1"/>
          <p:nvPr/>
        </p:nvSpPr>
        <p:spPr>
          <a:xfrm>
            <a:off x="9219895" y="4000500"/>
            <a:ext cx="228600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176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내 활성화율</a:t>
            </a:r>
            <a:endParaRPr lang="en-US" sz="975" dirty="0"/>
          </a:p>
        </p:txBody>
      </p:sp>
      <p:sp>
        <p:nvSpPr>
          <p:cNvPr id="23" name="Text 15"/>
          <p:cNvSpPr txBox="1"/>
          <p:nvPr/>
        </p:nvSpPr>
        <p:spPr>
          <a:xfrm>
            <a:off x="11887200" y="4000500"/>
            <a:ext cx="228600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975" kern="0" spc="176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성과 반영률</a:t>
            </a:r>
            <a:endParaRPr lang="en-US" sz="975" dirty="0"/>
          </a:p>
        </p:txBody>
      </p:sp>
      <p:sp>
        <p:nvSpPr>
          <p:cNvPr id="24" name="Text 16"/>
          <p:cNvSpPr txBox="1"/>
          <p:nvPr/>
        </p:nvSpPr>
        <p:spPr>
          <a:xfrm>
            <a:off x="14554505" y="4000500"/>
            <a:ext cx="2667305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975" kern="0" spc="176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기본 500주 매도</a:t>
            </a:r>
            <a:endParaRPr lang="en-US" sz="975" dirty="0"/>
          </a:p>
        </p:txBody>
      </p:sp>
      <p:sp>
        <p:nvSpPr>
          <p:cNvPr id="25" name="Text 17"/>
          <p:cNvSpPr txBox="1"/>
          <p:nvPr/>
        </p:nvSpPr>
        <p:spPr>
          <a:xfrm>
            <a:off x="9219895" y="4572000"/>
            <a:ext cx="2286000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95% 이상</a:t>
            </a:r>
            <a:endParaRPr lang="en-US" sz="1500" dirty="0"/>
          </a:p>
        </p:txBody>
      </p:sp>
      <p:sp>
        <p:nvSpPr>
          <p:cNvPr id="26" name="Text 18"/>
          <p:cNvSpPr txBox="1"/>
          <p:nvPr/>
        </p:nvSpPr>
        <p:spPr>
          <a:xfrm>
            <a:off x="11887200" y="4572000"/>
            <a:ext cx="228600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100%</a:t>
            </a:r>
            <a:endParaRPr lang="en-US" sz="1650" dirty="0"/>
          </a:p>
        </p:txBody>
      </p:sp>
      <p:sp>
        <p:nvSpPr>
          <p:cNvPr id="27" name="Text 19"/>
          <p:cNvSpPr txBox="1"/>
          <p:nvPr/>
        </p:nvSpPr>
        <p:spPr>
          <a:xfrm>
            <a:off x="14554505" y="4572000"/>
            <a:ext cx="2667305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모두 매도</a:t>
            </a:r>
            <a:endParaRPr lang="en-US" sz="1500" dirty="0"/>
          </a:p>
        </p:txBody>
      </p:sp>
      <p:sp>
        <p:nvSpPr>
          <p:cNvPr id="28" name="Text 20"/>
          <p:cNvSpPr txBox="1"/>
          <p:nvPr/>
        </p:nvSpPr>
        <p:spPr>
          <a:xfrm>
            <a:off x="9219895" y="5600700"/>
            <a:ext cx="2286000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76%</a:t>
            </a:r>
            <a:endParaRPr lang="en-US" sz="1500" dirty="0"/>
          </a:p>
        </p:txBody>
      </p:sp>
      <p:sp>
        <p:nvSpPr>
          <p:cNvPr id="29" name="Text 21"/>
          <p:cNvSpPr txBox="1"/>
          <p:nvPr/>
        </p:nvSpPr>
        <p:spPr>
          <a:xfrm>
            <a:off x="11887200" y="5600700"/>
            <a:ext cx="228600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80%</a:t>
            </a:r>
            <a:endParaRPr lang="en-US" sz="1650" dirty="0"/>
          </a:p>
        </p:txBody>
      </p:sp>
      <p:sp>
        <p:nvSpPr>
          <p:cNvPr id="30" name="Text 22"/>
          <p:cNvSpPr txBox="1"/>
          <p:nvPr/>
        </p:nvSpPr>
        <p:spPr>
          <a:xfrm>
            <a:off x="14554505" y="5600700"/>
            <a:ext cx="2667305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400주 매도</a:t>
            </a:r>
            <a:endParaRPr lang="en-US" sz="1500" dirty="0"/>
          </a:p>
        </p:txBody>
      </p:sp>
      <p:sp>
        <p:nvSpPr>
          <p:cNvPr id="31" name="Text 23"/>
          <p:cNvSpPr txBox="1"/>
          <p:nvPr/>
        </p:nvSpPr>
        <p:spPr>
          <a:xfrm>
            <a:off x="9219895" y="6629400"/>
            <a:ext cx="2286000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57%</a:t>
            </a:r>
            <a:endParaRPr lang="en-US" sz="1500" dirty="0"/>
          </a:p>
        </p:txBody>
      </p:sp>
      <p:sp>
        <p:nvSpPr>
          <p:cNvPr id="32" name="Text 24"/>
          <p:cNvSpPr txBox="1"/>
          <p:nvPr/>
        </p:nvSpPr>
        <p:spPr>
          <a:xfrm>
            <a:off x="11887200" y="6629400"/>
            <a:ext cx="228600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60%</a:t>
            </a:r>
            <a:endParaRPr lang="en-US" sz="1650" dirty="0"/>
          </a:p>
        </p:txBody>
      </p:sp>
      <p:sp>
        <p:nvSpPr>
          <p:cNvPr id="33" name="Text 25"/>
          <p:cNvSpPr txBox="1"/>
          <p:nvPr/>
        </p:nvSpPr>
        <p:spPr>
          <a:xfrm>
            <a:off x="14554505" y="6629400"/>
            <a:ext cx="2667305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300주 매도</a:t>
            </a:r>
            <a:endParaRPr lang="en-US" sz="1500" dirty="0"/>
          </a:p>
        </p:txBody>
      </p:sp>
      <p:sp>
        <p:nvSpPr>
          <p:cNvPr id="34" name="Text 26"/>
          <p:cNvSpPr txBox="1"/>
          <p:nvPr/>
        </p:nvSpPr>
        <p:spPr>
          <a:xfrm>
            <a:off x="9219895" y="7505395"/>
            <a:ext cx="2286000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38% 이하</a:t>
            </a:r>
            <a:endParaRPr lang="en-US" sz="1500" dirty="0"/>
          </a:p>
        </p:txBody>
      </p:sp>
      <p:sp>
        <p:nvSpPr>
          <p:cNvPr id="35" name="Text 27"/>
          <p:cNvSpPr txBox="1"/>
          <p:nvPr/>
        </p:nvSpPr>
        <p:spPr>
          <a:xfrm>
            <a:off x="11887200" y="7505395"/>
            <a:ext cx="228600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40%</a:t>
            </a:r>
            <a:endParaRPr lang="en-US" sz="1650" dirty="0"/>
          </a:p>
        </p:txBody>
      </p:sp>
      <p:sp>
        <p:nvSpPr>
          <p:cNvPr id="36" name="Text 28"/>
          <p:cNvSpPr txBox="1"/>
          <p:nvPr/>
        </p:nvSpPr>
        <p:spPr>
          <a:xfrm>
            <a:off x="14554505" y="7505395"/>
            <a:ext cx="2667305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15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200주 매도</a:t>
            </a:r>
            <a:endParaRPr lang="en-US" sz="1500" dirty="0"/>
          </a:p>
        </p:txBody>
      </p:sp>
      <p:sp>
        <p:nvSpPr>
          <p:cNvPr id="37" name="Text 29"/>
          <p:cNvSpPr txBox="1"/>
          <p:nvPr/>
        </p:nvSpPr>
        <p:spPr>
          <a:xfrm>
            <a:off x="990295" y="9219895"/>
            <a:ext cx="16459200" cy="2002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25" kern="0" spc="45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예시: 76% ÷ 95% = 80%, 기본 500주 × 80% = 400주 매도. 95% · 40% · 평가기간은 협의용 예시이며 적용 대상은 참여 기여로 받은 주식에 한정합니다.</a:t>
            </a:r>
            <a:endParaRPr lang="en-US" sz="1125" dirty="0"/>
          </a:p>
        </p:txBody>
      </p:sp>
      <p:sp>
        <p:nvSpPr>
          <p:cNvPr id="38" name="Text 30"/>
          <p:cNvSpPr txBox="1"/>
          <p:nvPr/>
        </p:nvSpPr>
        <p:spPr>
          <a:xfrm>
            <a:off x="990295" y="9696298"/>
            <a:ext cx="285750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156" dirty="0">
                <a:solidFill>
                  <a:srgbClr val="52525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OPEN MOBILITY PARTNERS</a:t>
            </a:r>
            <a:endParaRPr lang="en-US" sz="9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5895" y="75895"/>
            <a:ext cx="18288000" cy="10287000"/>
          </a:xfrm>
          <a:prstGeom prst="rect">
            <a:avLst/>
          </a:prstGeom>
          <a:solidFill>
            <a:srgbClr val="0A0A0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3" name="Image 0" descr="gen-dedup-9fc4a60fcd8af2058de249a75a445b20.png"/>
          <p:cNvPicPr>
            <a:picLocks noChangeAspect="1"/>
          </p:cNvPicPr>
          <p:nvPr/>
        </p:nvPicPr>
        <p:blipFill>
          <a:blip r:embed="rId3"/>
          <a:srcRect t="-400" b="-400"/>
          <a:stretch/>
        </p:blipFill>
        <p:spPr>
          <a:xfrm>
            <a:off x="990295" y="2743200"/>
            <a:ext cx="1143000" cy="19202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990295" y="4267505"/>
            <a:ext cx="16478402" cy="4591202"/>
          </a:xfrm>
          <a:prstGeom prst="rect">
            <a:avLst/>
          </a:prstGeom>
          <a:solidFill>
            <a:srgbClr val="141414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5" name="Image 1" descr="gen-dedup-c4054570deaa052cb85495007f03ffc3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1410005" y="4953305"/>
            <a:ext cx="15620695" cy="9144"/>
          </a:xfrm>
          <a:prstGeom prst="rect">
            <a:avLst/>
          </a:prstGeom>
        </p:spPr>
      </p:pic>
      <p:pic>
        <p:nvPicPr>
          <p:cNvPr id="6" name="Image 2" descr="gen-dedup-c4054570deaa052cb85495007f03ffc3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1410005" y="6133795"/>
            <a:ext cx="15620695" cy="9144"/>
          </a:xfrm>
          <a:prstGeom prst="rect">
            <a:avLst/>
          </a:prstGeom>
        </p:spPr>
      </p:pic>
      <p:pic>
        <p:nvPicPr>
          <p:cNvPr id="7" name="Image 3" descr="gen-dedup-c4054570deaa052cb85495007f03ffc3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1410005" y="7315200"/>
            <a:ext cx="15620695" cy="9144"/>
          </a:xfrm>
          <a:prstGeom prst="rect">
            <a:avLst/>
          </a:prstGeom>
        </p:spPr>
      </p:pic>
      <p:sp>
        <p:nvSpPr>
          <p:cNvPr id="8" name="Text 2"/>
          <p:cNvSpPr txBox="1"/>
          <p:nvPr/>
        </p:nvSpPr>
        <p:spPr>
          <a:xfrm>
            <a:off x="990295" y="990295"/>
            <a:ext cx="2558491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312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PART 04 · PARTIAL SALE</a:t>
            </a:r>
            <a:endParaRPr lang="en-US" sz="975" dirty="0"/>
          </a:p>
        </p:txBody>
      </p:sp>
      <p:sp>
        <p:nvSpPr>
          <p:cNvPr id="9" name="Text 3"/>
          <p:cNvSpPr txBox="1"/>
          <p:nvPr/>
        </p:nvSpPr>
        <p:spPr>
          <a:xfrm>
            <a:off x="16745407" y="10001707"/>
            <a:ext cx="1239012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975" kern="0" spc="176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16 / 24</a:t>
            </a:r>
            <a:endParaRPr lang="en-US" sz="975" dirty="0"/>
          </a:p>
        </p:txBody>
      </p:sp>
      <p:sp>
        <p:nvSpPr>
          <p:cNvPr id="10" name="Text 4"/>
          <p:cNvSpPr txBox="1"/>
          <p:nvPr/>
        </p:nvSpPr>
        <p:spPr>
          <a:xfrm>
            <a:off x="990295" y="1600200"/>
            <a:ext cx="14287500" cy="6007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5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보유 주식은 같아도, 매도수량은 달라집니다</a:t>
            </a:r>
            <a:endParaRPr lang="en-US" sz="4500" dirty="0"/>
          </a:p>
        </p:txBody>
      </p:sp>
      <p:sp>
        <p:nvSpPr>
          <p:cNvPr id="11" name="Text 5"/>
          <p:cNvSpPr txBox="1"/>
          <p:nvPr/>
        </p:nvSpPr>
        <p:spPr>
          <a:xfrm>
            <a:off x="990295" y="3124505"/>
            <a:ext cx="1428750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성과가 낮아도 이미 보유한 주식을 자동 회수하지 않는 구조입니다.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990295" y="3429000"/>
            <a:ext cx="1428750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이번 거래에서 매각할 수 있는 주식 수만 조정됩니다. 기본 매도비율은 50%입니다.</a:t>
            </a:r>
            <a:endParaRPr lang="en-US" sz="1500" dirty="0"/>
          </a:p>
        </p:txBody>
      </p:sp>
      <p:sp>
        <p:nvSpPr>
          <p:cNvPr id="13" name="Text 7"/>
          <p:cNvSpPr txBox="1"/>
          <p:nvPr/>
        </p:nvSpPr>
        <p:spPr>
          <a:xfrm>
            <a:off x="1600200" y="4610405"/>
            <a:ext cx="228600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kern="0" spc="189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사업자</a:t>
            </a:r>
            <a:endParaRPr lang="en-US" sz="1050" dirty="0"/>
          </a:p>
        </p:txBody>
      </p:sp>
      <p:sp>
        <p:nvSpPr>
          <p:cNvPr id="14" name="Text 8"/>
          <p:cNvSpPr txBox="1"/>
          <p:nvPr/>
        </p:nvSpPr>
        <p:spPr>
          <a:xfrm>
            <a:off x="4647895" y="4610405"/>
            <a:ext cx="228600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050" kern="0" spc="189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현재 보유</a:t>
            </a:r>
            <a:endParaRPr lang="en-US" sz="1050" dirty="0"/>
          </a:p>
        </p:txBody>
      </p:sp>
      <p:sp>
        <p:nvSpPr>
          <p:cNvPr id="15" name="Text 9"/>
          <p:cNvSpPr txBox="1"/>
          <p:nvPr/>
        </p:nvSpPr>
        <p:spPr>
          <a:xfrm>
            <a:off x="7505395" y="4610405"/>
            <a:ext cx="228600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050" kern="0" spc="189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성과 반영률</a:t>
            </a:r>
            <a:endParaRPr lang="en-US" sz="1050" dirty="0"/>
          </a:p>
        </p:txBody>
      </p:sp>
      <p:sp>
        <p:nvSpPr>
          <p:cNvPr id="16" name="Text 10"/>
          <p:cNvSpPr txBox="1"/>
          <p:nvPr/>
        </p:nvSpPr>
        <p:spPr>
          <a:xfrm>
            <a:off x="10362895" y="4610405"/>
            <a:ext cx="228600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050" kern="0" spc="189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1차 매도수량</a:t>
            </a:r>
            <a:endParaRPr lang="en-US" sz="1050" dirty="0"/>
          </a:p>
        </p:txBody>
      </p:sp>
      <p:sp>
        <p:nvSpPr>
          <p:cNvPr id="17" name="Text 11"/>
          <p:cNvSpPr txBox="1"/>
          <p:nvPr/>
        </p:nvSpPr>
        <p:spPr>
          <a:xfrm>
            <a:off x="13411505" y="4610405"/>
            <a:ext cx="304861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1050" kern="0" spc="189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남는 주식</a:t>
            </a:r>
            <a:endParaRPr lang="en-US" sz="1050" dirty="0"/>
          </a:p>
        </p:txBody>
      </p:sp>
      <p:sp>
        <p:nvSpPr>
          <p:cNvPr id="18" name="Text 12"/>
          <p:cNvSpPr txBox="1"/>
          <p:nvPr/>
        </p:nvSpPr>
        <p:spPr>
          <a:xfrm>
            <a:off x="1600200" y="5296205"/>
            <a:ext cx="2286000" cy="3337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 사업자</a:t>
            </a:r>
            <a:endParaRPr lang="en-US" sz="1800" dirty="0"/>
          </a:p>
        </p:txBody>
      </p:sp>
      <p:sp>
        <p:nvSpPr>
          <p:cNvPr id="19" name="Text 13"/>
          <p:cNvSpPr txBox="1"/>
          <p:nvPr/>
        </p:nvSpPr>
        <p:spPr>
          <a:xfrm>
            <a:off x="4647895" y="5296205"/>
            <a:ext cx="228600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6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1,000주</a:t>
            </a:r>
            <a:endParaRPr lang="en-US" sz="1650" dirty="0"/>
          </a:p>
        </p:txBody>
      </p:sp>
      <p:sp>
        <p:nvSpPr>
          <p:cNvPr id="20" name="Text 14"/>
          <p:cNvSpPr txBox="1"/>
          <p:nvPr/>
        </p:nvSpPr>
        <p:spPr>
          <a:xfrm>
            <a:off x="7505395" y="5296205"/>
            <a:ext cx="228600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100%</a:t>
            </a:r>
            <a:endParaRPr lang="en-US" sz="1650" dirty="0"/>
          </a:p>
        </p:txBody>
      </p:sp>
      <p:sp>
        <p:nvSpPr>
          <p:cNvPr id="21" name="Text 15"/>
          <p:cNvSpPr txBox="1"/>
          <p:nvPr/>
        </p:nvSpPr>
        <p:spPr>
          <a:xfrm>
            <a:off x="10362895" y="5296205"/>
            <a:ext cx="228600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500주</a:t>
            </a:r>
            <a:endParaRPr lang="en-US" sz="1650" dirty="0"/>
          </a:p>
        </p:txBody>
      </p:sp>
      <p:sp>
        <p:nvSpPr>
          <p:cNvPr id="22" name="Text 16"/>
          <p:cNvSpPr txBox="1"/>
          <p:nvPr/>
        </p:nvSpPr>
        <p:spPr>
          <a:xfrm>
            <a:off x="13411505" y="5296205"/>
            <a:ext cx="304861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16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500주</a:t>
            </a:r>
            <a:endParaRPr lang="en-US" sz="1650" dirty="0"/>
          </a:p>
        </p:txBody>
      </p:sp>
      <p:sp>
        <p:nvSpPr>
          <p:cNvPr id="23" name="Text 17"/>
          <p:cNvSpPr txBox="1"/>
          <p:nvPr/>
        </p:nvSpPr>
        <p:spPr>
          <a:xfrm>
            <a:off x="1600200" y="6476695"/>
            <a:ext cx="2286000" cy="3337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나 사업자</a:t>
            </a:r>
            <a:endParaRPr lang="en-US" sz="1800" dirty="0"/>
          </a:p>
        </p:txBody>
      </p:sp>
      <p:sp>
        <p:nvSpPr>
          <p:cNvPr id="24" name="Text 18"/>
          <p:cNvSpPr txBox="1"/>
          <p:nvPr/>
        </p:nvSpPr>
        <p:spPr>
          <a:xfrm>
            <a:off x="4647895" y="6476695"/>
            <a:ext cx="228600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6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1,000주</a:t>
            </a:r>
            <a:endParaRPr lang="en-US" sz="1650" dirty="0"/>
          </a:p>
        </p:txBody>
      </p:sp>
      <p:sp>
        <p:nvSpPr>
          <p:cNvPr id="25" name="Text 19"/>
          <p:cNvSpPr txBox="1"/>
          <p:nvPr/>
        </p:nvSpPr>
        <p:spPr>
          <a:xfrm>
            <a:off x="7505395" y="6476695"/>
            <a:ext cx="228600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80%</a:t>
            </a:r>
            <a:endParaRPr lang="en-US" sz="1650" dirty="0"/>
          </a:p>
        </p:txBody>
      </p:sp>
      <p:sp>
        <p:nvSpPr>
          <p:cNvPr id="26" name="Text 20"/>
          <p:cNvSpPr txBox="1"/>
          <p:nvPr/>
        </p:nvSpPr>
        <p:spPr>
          <a:xfrm>
            <a:off x="10362895" y="6476695"/>
            <a:ext cx="228600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400주</a:t>
            </a:r>
            <a:endParaRPr lang="en-US" sz="1650" dirty="0"/>
          </a:p>
        </p:txBody>
      </p:sp>
      <p:sp>
        <p:nvSpPr>
          <p:cNvPr id="27" name="Text 21"/>
          <p:cNvSpPr txBox="1"/>
          <p:nvPr/>
        </p:nvSpPr>
        <p:spPr>
          <a:xfrm>
            <a:off x="13411505" y="6476695"/>
            <a:ext cx="304861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16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600주</a:t>
            </a:r>
            <a:endParaRPr lang="en-US" sz="1650" dirty="0"/>
          </a:p>
        </p:txBody>
      </p:sp>
      <p:sp>
        <p:nvSpPr>
          <p:cNvPr id="28" name="Text 22"/>
          <p:cNvSpPr txBox="1"/>
          <p:nvPr/>
        </p:nvSpPr>
        <p:spPr>
          <a:xfrm>
            <a:off x="1600200" y="7658100"/>
            <a:ext cx="2286000" cy="3337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 사업자</a:t>
            </a:r>
            <a:endParaRPr lang="en-US" sz="1800" dirty="0"/>
          </a:p>
        </p:txBody>
      </p:sp>
      <p:sp>
        <p:nvSpPr>
          <p:cNvPr id="29" name="Text 23"/>
          <p:cNvSpPr txBox="1"/>
          <p:nvPr/>
        </p:nvSpPr>
        <p:spPr>
          <a:xfrm>
            <a:off x="4647895" y="7658100"/>
            <a:ext cx="228600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6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1,000주</a:t>
            </a:r>
            <a:endParaRPr lang="en-US" sz="1650" dirty="0"/>
          </a:p>
        </p:txBody>
      </p:sp>
      <p:sp>
        <p:nvSpPr>
          <p:cNvPr id="30" name="Text 24"/>
          <p:cNvSpPr txBox="1"/>
          <p:nvPr/>
        </p:nvSpPr>
        <p:spPr>
          <a:xfrm>
            <a:off x="7505395" y="7658100"/>
            <a:ext cx="228600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60%</a:t>
            </a:r>
            <a:endParaRPr lang="en-US" sz="1650" dirty="0"/>
          </a:p>
        </p:txBody>
      </p:sp>
      <p:sp>
        <p:nvSpPr>
          <p:cNvPr id="31" name="Text 25"/>
          <p:cNvSpPr txBox="1"/>
          <p:nvPr/>
        </p:nvSpPr>
        <p:spPr>
          <a:xfrm>
            <a:off x="10362895" y="7658100"/>
            <a:ext cx="228600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300주</a:t>
            </a:r>
            <a:endParaRPr lang="en-US" sz="1650" dirty="0"/>
          </a:p>
        </p:txBody>
      </p:sp>
      <p:sp>
        <p:nvSpPr>
          <p:cNvPr id="32" name="Text 26"/>
          <p:cNvSpPr txBox="1"/>
          <p:nvPr/>
        </p:nvSpPr>
        <p:spPr>
          <a:xfrm>
            <a:off x="13411505" y="7658100"/>
            <a:ext cx="304861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16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700주</a:t>
            </a:r>
            <a:endParaRPr lang="en-US" sz="1650" dirty="0"/>
          </a:p>
        </p:txBody>
      </p:sp>
      <p:sp>
        <p:nvSpPr>
          <p:cNvPr id="33" name="Text 27"/>
          <p:cNvSpPr txBox="1"/>
          <p:nvPr/>
        </p:nvSpPr>
        <p:spPr>
          <a:xfrm>
            <a:off x="990295" y="9219895"/>
            <a:ext cx="16459200" cy="2002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25" kern="0" spc="45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기본 매도수량 = 1,000주 × 50% = 500주, 1차 매도수량 = 기본 × 성과 반영률. 덜 판 주식은 자동 회수되지 않고 계속 보유됩니다.</a:t>
            </a:r>
            <a:endParaRPr lang="en-US" sz="1125" dirty="0"/>
          </a:p>
        </p:txBody>
      </p:sp>
      <p:sp>
        <p:nvSpPr>
          <p:cNvPr id="34" name="Text 28"/>
          <p:cNvSpPr txBox="1"/>
          <p:nvPr/>
        </p:nvSpPr>
        <p:spPr>
          <a:xfrm>
            <a:off x="990295" y="9696298"/>
            <a:ext cx="285750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156" dirty="0">
                <a:solidFill>
                  <a:srgbClr val="52525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OPEN MOBILITY PARTNERS</a:t>
            </a:r>
            <a:endParaRPr lang="en-US" sz="97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5895" y="75895"/>
            <a:ext cx="18288000" cy="10287000"/>
          </a:xfrm>
          <a:prstGeom prst="rect">
            <a:avLst/>
          </a:prstGeom>
          <a:solidFill>
            <a:srgbClr val="0A0A0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3" name="Image 0" descr="gen-dedup-9fc4a60fcd8af2058de249a75a445b20.png"/>
          <p:cNvPicPr>
            <a:picLocks noChangeAspect="1"/>
          </p:cNvPicPr>
          <p:nvPr/>
        </p:nvPicPr>
        <p:blipFill>
          <a:blip r:embed="rId3"/>
          <a:srcRect t="-400" b="-400"/>
          <a:stretch/>
        </p:blipFill>
        <p:spPr>
          <a:xfrm>
            <a:off x="990295" y="2743200"/>
            <a:ext cx="1143000" cy="19202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990295" y="3696005"/>
            <a:ext cx="7638898" cy="2876702"/>
          </a:xfrm>
          <a:prstGeom prst="rect">
            <a:avLst/>
          </a:prstGeom>
          <a:solidFill>
            <a:srgbClr val="141414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Shape 2"/>
          <p:cNvSpPr/>
          <p:nvPr/>
        </p:nvSpPr>
        <p:spPr>
          <a:xfrm>
            <a:off x="8839505" y="3314700"/>
            <a:ext cx="8630107" cy="2876702"/>
          </a:xfrm>
          <a:prstGeom prst="rect">
            <a:avLst/>
          </a:prstGeom>
          <a:solidFill>
            <a:srgbClr val="1A1A1A"/>
          </a:solidFill>
          <a:ln w="12700">
            <a:solidFill>
              <a:srgbClr val="C9A96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Shape 3"/>
          <p:cNvSpPr/>
          <p:nvPr/>
        </p:nvSpPr>
        <p:spPr>
          <a:xfrm>
            <a:off x="990295" y="6933895"/>
            <a:ext cx="16478402" cy="1923898"/>
          </a:xfrm>
          <a:prstGeom prst="rect">
            <a:avLst/>
          </a:prstGeom>
          <a:solidFill>
            <a:srgbClr val="141414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7" name="Image 1" descr="gen-dedup-b87b1a1631720579c8fe90e79ecf0471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1410005" y="5296205"/>
            <a:ext cx="6858000" cy="9144"/>
          </a:xfrm>
          <a:prstGeom prst="rect">
            <a:avLst/>
          </a:prstGeom>
        </p:spPr>
      </p:pic>
      <p:pic>
        <p:nvPicPr>
          <p:cNvPr id="8" name="Image 2" descr="gen-dedup-c4054570deaa052cb85495007f03ffc3.png"/>
          <p:cNvPicPr>
            <a:picLocks noChangeAspect="1"/>
          </p:cNvPicPr>
          <p:nvPr/>
        </p:nvPicPr>
        <p:blipFill>
          <a:blip r:embed="rId5"/>
          <a:srcRect l="-2083" r="-2083"/>
          <a:stretch/>
        </p:blipFill>
        <p:spPr>
          <a:xfrm>
            <a:off x="1410005" y="7467905"/>
            <a:ext cx="15620695" cy="9144"/>
          </a:xfrm>
          <a:prstGeom prst="rect">
            <a:avLst/>
          </a:prstGeom>
        </p:spPr>
      </p:pic>
      <p:pic>
        <p:nvPicPr>
          <p:cNvPr id="9" name="Image 3" descr="gen-dedup-c4054570deaa052cb85495007f03ffc3.png"/>
          <p:cNvPicPr>
            <a:picLocks noChangeAspect="1"/>
          </p:cNvPicPr>
          <p:nvPr/>
        </p:nvPicPr>
        <p:blipFill>
          <a:blip r:embed="rId5"/>
          <a:srcRect l="-2083" r="-2083"/>
          <a:stretch/>
        </p:blipFill>
        <p:spPr>
          <a:xfrm>
            <a:off x="1410005" y="8096098"/>
            <a:ext cx="15620695" cy="9144"/>
          </a:xfrm>
          <a:prstGeom prst="rect">
            <a:avLst/>
          </a:prstGeom>
        </p:spPr>
      </p:pic>
      <p:sp>
        <p:nvSpPr>
          <p:cNvPr id="10" name="Text 4"/>
          <p:cNvSpPr txBox="1"/>
          <p:nvPr/>
        </p:nvSpPr>
        <p:spPr>
          <a:xfrm>
            <a:off x="990295" y="990295"/>
            <a:ext cx="2286000" cy="3621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75" kern="0" spc="312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PART 04 · EXTRA OPPORTUNITY</a:t>
            </a:r>
            <a:endParaRPr lang="en-US" sz="975" dirty="0"/>
          </a:p>
        </p:txBody>
      </p:sp>
      <p:sp>
        <p:nvSpPr>
          <p:cNvPr id="11" name="Text 5"/>
          <p:cNvSpPr txBox="1"/>
          <p:nvPr/>
        </p:nvSpPr>
        <p:spPr>
          <a:xfrm>
            <a:off x="16745407" y="10001707"/>
            <a:ext cx="1239012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975" kern="0" spc="176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17 / 24</a:t>
            </a:r>
            <a:endParaRPr lang="en-US" sz="975" dirty="0"/>
          </a:p>
        </p:txBody>
      </p:sp>
      <p:sp>
        <p:nvSpPr>
          <p:cNvPr id="12" name="Text 6"/>
          <p:cNvSpPr txBox="1"/>
          <p:nvPr/>
        </p:nvSpPr>
        <p:spPr>
          <a:xfrm>
            <a:off x="990295" y="1600200"/>
            <a:ext cx="15895930" cy="6007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5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성실한 사업자가 더 매각할 수 있도록 설계합니다</a:t>
            </a:r>
            <a:endParaRPr lang="en-US" sz="4500" dirty="0"/>
          </a:p>
        </p:txBody>
      </p:sp>
      <p:sp>
        <p:nvSpPr>
          <p:cNvPr id="13" name="Text 7"/>
          <p:cNvSpPr txBox="1"/>
          <p:nvPr/>
        </p:nvSpPr>
        <p:spPr>
          <a:xfrm>
            <a:off x="990295" y="3314700"/>
            <a:ext cx="228600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kern="0" spc="315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RATIONALE</a:t>
            </a:r>
            <a:endParaRPr lang="en-US" sz="1050" dirty="0"/>
          </a:p>
        </p:txBody>
      </p:sp>
      <p:sp>
        <p:nvSpPr>
          <p:cNvPr id="14" name="Text 8"/>
          <p:cNvSpPr txBox="1"/>
          <p:nvPr/>
        </p:nvSpPr>
        <p:spPr>
          <a:xfrm>
            <a:off x="1410005" y="4000500"/>
            <a:ext cx="6858000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 사업자의 기본 매도수량</a:t>
            </a:r>
            <a:endParaRPr lang="en-US" sz="2250" dirty="0"/>
          </a:p>
        </p:txBody>
      </p:sp>
      <p:sp>
        <p:nvSpPr>
          <p:cNvPr id="15" name="Text 9"/>
          <p:cNvSpPr txBox="1"/>
          <p:nvPr/>
        </p:nvSpPr>
        <p:spPr>
          <a:xfrm>
            <a:off x="1410005" y="4386377"/>
            <a:ext cx="6858000" cy="3913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합계 1,500주</a:t>
            </a:r>
            <a:endParaRPr lang="en-US" sz="2250" dirty="0"/>
          </a:p>
        </p:txBody>
      </p:sp>
      <p:sp>
        <p:nvSpPr>
          <p:cNvPr id="16" name="Text 10"/>
          <p:cNvSpPr txBox="1"/>
          <p:nvPr/>
        </p:nvSpPr>
        <p:spPr>
          <a:xfrm>
            <a:off x="1410005" y="5505602"/>
            <a:ext cx="6858000" cy="2862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성과를 반영하면 500 + 400 + 300 = 1,200주.</a:t>
            </a:r>
            <a:endParaRPr lang="en-US" sz="1350" dirty="0"/>
          </a:p>
        </p:txBody>
      </p:sp>
      <p:sp>
        <p:nvSpPr>
          <p:cNvPr id="17" name="Text 11"/>
          <p:cNvSpPr txBox="1"/>
          <p:nvPr/>
        </p:nvSpPr>
        <p:spPr>
          <a:xfrm>
            <a:off x="1410005" y="5788152"/>
            <a:ext cx="6858000" cy="2862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인수자가 1,500주를 사기로 했다면 부족한 300주가 남습니다.</a:t>
            </a:r>
            <a:endParaRPr lang="en-US" sz="1350" dirty="0"/>
          </a:p>
        </p:txBody>
      </p:sp>
      <p:sp>
        <p:nvSpPr>
          <p:cNvPr id="18" name="Text 12"/>
          <p:cNvSpPr txBox="1"/>
          <p:nvPr/>
        </p:nvSpPr>
        <p:spPr>
          <a:xfrm>
            <a:off x="9258300" y="3696005"/>
            <a:ext cx="228600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kern="0" spc="315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RULE</a:t>
            </a:r>
            <a:endParaRPr lang="en-US" sz="1050" dirty="0"/>
          </a:p>
        </p:txBody>
      </p:sp>
      <p:sp>
        <p:nvSpPr>
          <p:cNvPr id="19" name="Text 13"/>
          <p:cNvSpPr txBox="1"/>
          <p:nvPr/>
        </p:nvSpPr>
        <p:spPr>
          <a:xfrm>
            <a:off x="9258300" y="4114800"/>
            <a:ext cx="7810805" cy="3721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나 · 다 사업자의 주식이</a:t>
            </a:r>
            <a:endParaRPr lang="en-US" sz="2250" dirty="0"/>
          </a:p>
        </p:txBody>
      </p:sp>
      <p:sp>
        <p:nvSpPr>
          <p:cNvPr id="20" name="Text 14"/>
          <p:cNvSpPr txBox="1"/>
          <p:nvPr/>
        </p:nvSpPr>
        <p:spPr>
          <a:xfrm>
            <a:off x="9258300" y="4486046"/>
            <a:ext cx="7810805" cy="3721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 사업자에게 넘어가는 것은 아닙니다.</a:t>
            </a:r>
            <a:endParaRPr lang="en-US" sz="2250" dirty="0"/>
          </a:p>
        </p:txBody>
      </p:sp>
      <p:sp>
        <p:nvSpPr>
          <p:cNvPr id="21" name="Text 15"/>
          <p:cNvSpPr txBox="1"/>
          <p:nvPr/>
        </p:nvSpPr>
        <p:spPr>
          <a:xfrm>
            <a:off x="9258300" y="5410505"/>
            <a:ext cx="8050378" cy="2862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추가 매도는 –원하는 한도 내에서– 부족분을 배분받습니다. 미달자끼리 자동 재배분하지 않습니다.</a:t>
            </a:r>
            <a:endParaRPr lang="en-US" sz="1350" dirty="0"/>
          </a:p>
        </p:txBody>
      </p:sp>
      <p:sp>
        <p:nvSpPr>
          <p:cNvPr id="22" name="Text 16"/>
          <p:cNvSpPr txBox="1"/>
          <p:nvPr/>
        </p:nvSpPr>
        <p:spPr>
          <a:xfrm>
            <a:off x="1410005" y="7162495"/>
            <a:ext cx="228600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176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구분</a:t>
            </a:r>
            <a:endParaRPr lang="en-US" sz="975" dirty="0"/>
          </a:p>
        </p:txBody>
      </p:sp>
      <p:sp>
        <p:nvSpPr>
          <p:cNvPr id="23" name="Text 17"/>
          <p:cNvSpPr txBox="1"/>
          <p:nvPr/>
        </p:nvSpPr>
        <p:spPr>
          <a:xfrm>
            <a:off x="4076395" y="7162495"/>
            <a:ext cx="285750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975" kern="0" spc="176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 사업자</a:t>
            </a:r>
            <a:endParaRPr lang="en-US" sz="975" dirty="0"/>
          </a:p>
        </p:txBody>
      </p:sp>
      <p:sp>
        <p:nvSpPr>
          <p:cNvPr id="24" name="Text 18"/>
          <p:cNvSpPr txBox="1"/>
          <p:nvPr/>
        </p:nvSpPr>
        <p:spPr>
          <a:xfrm>
            <a:off x="7505395" y="7162495"/>
            <a:ext cx="285750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975" kern="0" spc="176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나 사업자</a:t>
            </a:r>
            <a:endParaRPr lang="en-US" sz="975" dirty="0"/>
          </a:p>
        </p:txBody>
      </p:sp>
      <p:sp>
        <p:nvSpPr>
          <p:cNvPr id="25" name="Text 19"/>
          <p:cNvSpPr txBox="1"/>
          <p:nvPr/>
        </p:nvSpPr>
        <p:spPr>
          <a:xfrm>
            <a:off x="10934395" y="7162495"/>
            <a:ext cx="285750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975" kern="0" spc="176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 사업자</a:t>
            </a:r>
            <a:endParaRPr lang="en-US" sz="975" dirty="0"/>
          </a:p>
        </p:txBody>
      </p:sp>
      <p:sp>
        <p:nvSpPr>
          <p:cNvPr id="26" name="Text 20"/>
          <p:cNvSpPr txBox="1"/>
          <p:nvPr/>
        </p:nvSpPr>
        <p:spPr>
          <a:xfrm>
            <a:off x="14363395" y="7162495"/>
            <a:ext cx="2667305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975" kern="0" spc="176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합계</a:t>
            </a:r>
            <a:endParaRPr lang="en-US" sz="975" dirty="0"/>
          </a:p>
        </p:txBody>
      </p:sp>
      <p:sp>
        <p:nvSpPr>
          <p:cNvPr id="27" name="Text 21"/>
          <p:cNvSpPr txBox="1"/>
          <p:nvPr/>
        </p:nvSpPr>
        <p:spPr>
          <a:xfrm>
            <a:off x="1410005" y="7677302"/>
            <a:ext cx="2286000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이번에 매도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4076395" y="7677302"/>
            <a:ext cx="285750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800주</a:t>
            </a:r>
            <a:endParaRPr lang="en-US" sz="1650" dirty="0"/>
          </a:p>
        </p:txBody>
      </p:sp>
      <p:sp>
        <p:nvSpPr>
          <p:cNvPr id="29" name="Text 23"/>
          <p:cNvSpPr txBox="1"/>
          <p:nvPr/>
        </p:nvSpPr>
        <p:spPr>
          <a:xfrm>
            <a:off x="7505395" y="7677302"/>
            <a:ext cx="285750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400주</a:t>
            </a:r>
            <a:endParaRPr lang="en-US" sz="1650" dirty="0"/>
          </a:p>
        </p:txBody>
      </p:sp>
      <p:sp>
        <p:nvSpPr>
          <p:cNvPr id="30" name="Text 24"/>
          <p:cNvSpPr txBox="1"/>
          <p:nvPr/>
        </p:nvSpPr>
        <p:spPr>
          <a:xfrm>
            <a:off x="10934395" y="7677302"/>
            <a:ext cx="285750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300주</a:t>
            </a:r>
            <a:endParaRPr lang="en-US" sz="1650" dirty="0"/>
          </a:p>
        </p:txBody>
      </p:sp>
      <p:sp>
        <p:nvSpPr>
          <p:cNvPr id="31" name="Text 25"/>
          <p:cNvSpPr txBox="1"/>
          <p:nvPr/>
        </p:nvSpPr>
        <p:spPr>
          <a:xfrm>
            <a:off x="14363395" y="7677302"/>
            <a:ext cx="2667305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16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1,500주</a:t>
            </a:r>
            <a:endParaRPr lang="en-US" sz="1650" dirty="0"/>
          </a:p>
        </p:txBody>
      </p:sp>
      <p:sp>
        <p:nvSpPr>
          <p:cNvPr id="32" name="Text 26"/>
          <p:cNvSpPr txBox="1"/>
          <p:nvPr/>
        </p:nvSpPr>
        <p:spPr>
          <a:xfrm>
            <a:off x="1410005" y="8305495"/>
            <a:ext cx="2286000" cy="27706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보유 주식 중 매도비율</a:t>
            </a:r>
            <a:endParaRPr lang="en-US" sz="1500" dirty="0"/>
          </a:p>
        </p:txBody>
      </p:sp>
      <p:sp>
        <p:nvSpPr>
          <p:cNvPr id="33" name="Text 27"/>
          <p:cNvSpPr txBox="1"/>
          <p:nvPr/>
        </p:nvSpPr>
        <p:spPr>
          <a:xfrm>
            <a:off x="4076395" y="8305495"/>
            <a:ext cx="285750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650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80%</a:t>
            </a:r>
            <a:endParaRPr lang="en-US" sz="1650" dirty="0"/>
          </a:p>
        </p:txBody>
      </p:sp>
      <p:sp>
        <p:nvSpPr>
          <p:cNvPr id="34" name="Text 28"/>
          <p:cNvSpPr txBox="1"/>
          <p:nvPr/>
        </p:nvSpPr>
        <p:spPr>
          <a:xfrm>
            <a:off x="7505395" y="8305495"/>
            <a:ext cx="285750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6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40%</a:t>
            </a:r>
            <a:endParaRPr lang="en-US" sz="1650" dirty="0"/>
          </a:p>
        </p:txBody>
      </p:sp>
      <p:sp>
        <p:nvSpPr>
          <p:cNvPr id="35" name="Text 29"/>
          <p:cNvSpPr txBox="1"/>
          <p:nvPr/>
        </p:nvSpPr>
        <p:spPr>
          <a:xfrm>
            <a:off x="10934395" y="8305495"/>
            <a:ext cx="285750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6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30%</a:t>
            </a:r>
            <a:endParaRPr lang="en-US" sz="1650" dirty="0"/>
          </a:p>
        </p:txBody>
      </p:sp>
      <p:sp>
        <p:nvSpPr>
          <p:cNvPr id="36" name="Text 30"/>
          <p:cNvSpPr txBox="1"/>
          <p:nvPr/>
        </p:nvSpPr>
        <p:spPr>
          <a:xfrm>
            <a:off x="14363395" y="8305495"/>
            <a:ext cx="2667305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1350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주식 1,000주 기준</a:t>
            </a:r>
            <a:endParaRPr lang="en-US" sz="1350" dirty="0"/>
          </a:p>
        </p:txBody>
      </p:sp>
      <p:sp>
        <p:nvSpPr>
          <p:cNvPr id="37" name="Text 31"/>
          <p:cNvSpPr txBox="1"/>
          <p:nvPr/>
        </p:nvSpPr>
        <p:spPr>
          <a:xfrm>
            <a:off x="990295" y="10134295"/>
            <a:ext cx="1428750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98" dirty="0">
                <a:solidFill>
                  <a:srgbClr val="52525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1주당 1만원, 세금·비용 공제 전 예시. 실제 가격은 매각계약으로 정합니다.</a:t>
            </a:r>
            <a:endParaRPr lang="en-US" sz="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5895" y="75895"/>
            <a:ext cx="18288000" cy="10287000"/>
          </a:xfrm>
          <a:prstGeom prst="rect">
            <a:avLst/>
          </a:prstGeom>
          <a:solidFill>
            <a:srgbClr val="0A0A0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3" name="Image 0" descr="gen-dedup-9fc4a60fcd8af2058de249a75a445b20.png"/>
          <p:cNvPicPr>
            <a:picLocks noChangeAspect="1"/>
          </p:cNvPicPr>
          <p:nvPr/>
        </p:nvPicPr>
        <p:blipFill>
          <a:blip r:embed="rId3"/>
          <a:srcRect t="-400" b="-400"/>
          <a:stretch/>
        </p:blipFill>
        <p:spPr>
          <a:xfrm>
            <a:off x="990295" y="2743200"/>
            <a:ext cx="1143000" cy="19202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990295" y="3314700"/>
            <a:ext cx="5734202" cy="1923898"/>
          </a:xfrm>
          <a:prstGeom prst="rect">
            <a:avLst/>
          </a:prstGeom>
          <a:solidFill>
            <a:srgbClr val="141414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Shape 2"/>
          <p:cNvSpPr/>
          <p:nvPr/>
        </p:nvSpPr>
        <p:spPr>
          <a:xfrm>
            <a:off x="6933895" y="3314700"/>
            <a:ext cx="10534802" cy="1923898"/>
          </a:xfrm>
          <a:prstGeom prst="rect">
            <a:avLst/>
          </a:prstGeom>
          <a:solidFill>
            <a:srgbClr val="1A1A1A"/>
          </a:solidFill>
          <a:ln w="12700">
            <a:solidFill>
              <a:srgbClr val="C9A96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Shape 3"/>
          <p:cNvSpPr/>
          <p:nvPr/>
        </p:nvSpPr>
        <p:spPr>
          <a:xfrm>
            <a:off x="990295" y="5600700"/>
            <a:ext cx="16478402" cy="3258007"/>
          </a:xfrm>
          <a:prstGeom prst="rect">
            <a:avLst/>
          </a:prstGeom>
          <a:solidFill>
            <a:srgbClr val="141414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7" name="Image 1" descr="gen-dedup-c4054570deaa052cb85495007f03ffc3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1410005" y="6267298"/>
            <a:ext cx="15620695" cy="9144"/>
          </a:xfrm>
          <a:prstGeom prst="rect">
            <a:avLst/>
          </a:prstGeom>
        </p:spPr>
      </p:pic>
      <p:pic>
        <p:nvPicPr>
          <p:cNvPr id="8" name="Image 2" descr="gen-dedup-c4054570deaa052cb85495007f03ffc3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1410005" y="7067398"/>
            <a:ext cx="15620695" cy="9144"/>
          </a:xfrm>
          <a:prstGeom prst="rect">
            <a:avLst/>
          </a:prstGeom>
        </p:spPr>
      </p:pic>
      <p:pic>
        <p:nvPicPr>
          <p:cNvPr id="9" name="Image 3" descr="gen-dedup-c4054570deaa052cb85495007f03ffc3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1410005" y="7830007"/>
            <a:ext cx="15620695" cy="9144"/>
          </a:xfrm>
          <a:prstGeom prst="rect">
            <a:avLst/>
          </a:prstGeom>
        </p:spPr>
      </p:pic>
      <p:sp>
        <p:nvSpPr>
          <p:cNvPr id="10" name="Text 4"/>
          <p:cNvSpPr txBox="1"/>
          <p:nvPr/>
        </p:nvSpPr>
        <p:spPr>
          <a:xfrm>
            <a:off x="990295" y="990295"/>
            <a:ext cx="228600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312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PART 04 · FULL SALE</a:t>
            </a:r>
            <a:endParaRPr lang="en-US" sz="975" dirty="0"/>
          </a:p>
        </p:txBody>
      </p:sp>
      <p:sp>
        <p:nvSpPr>
          <p:cNvPr id="11" name="Text 5"/>
          <p:cNvSpPr txBox="1"/>
          <p:nvPr/>
        </p:nvSpPr>
        <p:spPr>
          <a:xfrm>
            <a:off x="16745407" y="10001707"/>
            <a:ext cx="1239012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975" kern="0" spc="176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18 / 24</a:t>
            </a:r>
            <a:endParaRPr lang="en-US" sz="975" dirty="0"/>
          </a:p>
        </p:txBody>
      </p:sp>
      <p:sp>
        <p:nvSpPr>
          <p:cNvPr id="12" name="Text 6"/>
          <p:cNvSpPr txBox="1"/>
          <p:nvPr/>
        </p:nvSpPr>
        <p:spPr>
          <a:xfrm>
            <a:off x="990295" y="1600200"/>
            <a:ext cx="15240305" cy="6007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500" b="1" dirty="0" err="1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전부</a:t>
            </a:r>
            <a:r>
              <a:rPr lang="en-US" sz="45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ko-KR" altLang="en-US" sz="45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매각 시</a:t>
            </a:r>
            <a:r>
              <a:rPr lang="en-US" sz="45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추가대금으로 구분합니다</a:t>
            </a:r>
            <a:endParaRPr lang="en-US" sz="4500" dirty="0"/>
          </a:p>
        </p:txBody>
      </p:sp>
      <p:sp>
        <p:nvSpPr>
          <p:cNvPr id="13" name="Text 7"/>
          <p:cNvSpPr txBox="1"/>
          <p:nvPr/>
        </p:nvSpPr>
        <p:spPr>
          <a:xfrm>
            <a:off x="1410005" y="3581705"/>
            <a:ext cx="228600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kern="0" spc="315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FORMULA</a:t>
            </a:r>
            <a:endParaRPr lang="en-US" sz="1050" dirty="0"/>
          </a:p>
        </p:txBody>
      </p:sp>
      <p:sp>
        <p:nvSpPr>
          <p:cNvPr id="14" name="Text 8"/>
          <p:cNvSpPr txBox="1"/>
          <p:nvPr/>
        </p:nvSpPr>
        <p:spPr>
          <a:xfrm>
            <a:off x="1410005" y="3962095"/>
            <a:ext cx="4953305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받는 금액 =</a:t>
            </a:r>
            <a:endParaRPr lang="en-US" sz="1350" dirty="0"/>
          </a:p>
        </p:txBody>
      </p:sp>
      <p:sp>
        <p:nvSpPr>
          <p:cNvPr id="15" name="Text 9"/>
          <p:cNvSpPr txBox="1"/>
          <p:nvPr/>
        </p:nvSpPr>
        <p:spPr>
          <a:xfrm>
            <a:off x="1410005" y="4304995"/>
            <a:ext cx="4953305" cy="3337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기본대금 70%</a:t>
            </a:r>
            <a:r>
              <a:rPr lang="en-US" sz="1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+ 성과분 30% × 반영률</a:t>
            </a:r>
            <a:endParaRPr lang="en-US" sz="1800" dirty="0"/>
          </a:p>
        </p:txBody>
      </p:sp>
      <p:sp>
        <p:nvSpPr>
          <p:cNvPr id="16" name="Text 10"/>
          <p:cNvSpPr txBox="1"/>
          <p:nvPr/>
        </p:nvSpPr>
        <p:spPr>
          <a:xfrm>
            <a:off x="7391095" y="3581705"/>
            <a:ext cx="285750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kern="0" spc="315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EXAMPLE</a:t>
            </a:r>
            <a:endParaRPr lang="en-US" sz="1050" dirty="0"/>
          </a:p>
        </p:txBody>
      </p:sp>
      <p:sp>
        <p:nvSpPr>
          <p:cNvPr id="17" name="Text 11"/>
          <p:cNvSpPr txBox="1"/>
          <p:nvPr/>
        </p:nvSpPr>
        <p:spPr>
          <a:xfrm>
            <a:off x="7391095" y="3962095"/>
            <a:ext cx="9525305" cy="3721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각자 1,000주 보유 · 최대 1,000만원 가정</a:t>
            </a:r>
            <a:endParaRPr lang="en-US" sz="2250" dirty="0"/>
          </a:p>
        </p:txBody>
      </p:sp>
      <p:sp>
        <p:nvSpPr>
          <p:cNvPr id="18" name="Text 12"/>
          <p:cNvSpPr txBox="1"/>
          <p:nvPr/>
        </p:nvSpPr>
        <p:spPr>
          <a:xfrm>
            <a:off x="7391095" y="4572000"/>
            <a:ext cx="9525305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세금 · 비용 공제 전 예시 — 성과 반영률과 무관하게 기본대금은 동일합니다.</a:t>
            </a:r>
            <a:endParaRPr lang="en-US" sz="1350" dirty="0"/>
          </a:p>
        </p:txBody>
      </p:sp>
      <p:sp>
        <p:nvSpPr>
          <p:cNvPr id="19" name="Text 13"/>
          <p:cNvSpPr txBox="1"/>
          <p:nvPr/>
        </p:nvSpPr>
        <p:spPr>
          <a:xfrm>
            <a:off x="1600200" y="5924398"/>
            <a:ext cx="228600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kern="0" spc="189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구분</a:t>
            </a:r>
            <a:endParaRPr lang="en-US" sz="1050" dirty="0"/>
          </a:p>
        </p:txBody>
      </p:sp>
      <p:sp>
        <p:nvSpPr>
          <p:cNvPr id="20" name="Text 14"/>
          <p:cNvSpPr txBox="1"/>
          <p:nvPr/>
        </p:nvSpPr>
        <p:spPr>
          <a:xfrm>
            <a:off x="4457700" y="5924398"/>
            <a:ext cx="228600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050" kern="0" spc="189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성과 반영률</a:t>
            </a:r>
            <a:endParaRPr lang="en-US" sz="1050" dirty="0"/>
          </a:p>
        </p:txBody>
      </p:sp>
      <p:sp>
        <p:nvSpPr>
          <p:cNvPr id="21" name="Text 15"/>
          <p:cNvSpPr txBox="1"/>
          <p:nvPr/>
        </p:nvSpPr>
        <p:spPr>
          <a:xfrm>
            <a:off x="7505395" y="5924398"/>
            <a:ext cx="228600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050" kern="0" spc="189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기본대금 (70%)</a:t>
            </a:r>
            <a:endParaRPr lang="en-US" sz="1050" dirty="0"/>
          </a:p>
        </p:txBody>
      </p:sp>
      <p:sp>
        <p:nvSpPr>
          <p:cNvPr id="22" name="Text 16"/>
          <p:cNvSpPr txBox="1"/>
          <p:nvPr/>
        </p:nvSpPr>
        <p:spPr>
          <a:xfrm>
            <a:off x="10554005" y="5924398"/>
            <a:ext cx="228600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050" kern="0" spc="189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추가대금</a:t>
            </a:r>
            <a:endParaRPr lang="en-US" sz="1050" dirty="0"/>
          </a:p>
        </p:txBody>
      </p:sp>
      <p:sp>
        <p:nvSpPr>
          <p:cNvPr id="23" name="Text 17"/>
          <p:cNvSpPr txBox="1"/>
          <p:nvPr/>
        </p:nvSpPr>
        <p:spPr>
          <a:xfrm>
            <a:off x="13411505" y="5924398"/>
            <a:ext cx="3238805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1050" kern="0" spc="189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총 수령액</a:t>
            </a:r>
            <a:endParaRPr lang="en-US" sz="1050" dirty="0"/>
          </a:p>
        </p:txBody>
      </p:sp>
      <p:sp>
        <p:nvSpPr>
          <p:cNvPr id="24" name="Text 18"/>
          <p:cNvSpPr txBox="1"/>
          <p:nvPr/>
        </p:nvSpPr>
        <p:spPr>
          <a:xfrm>
            <a:off x="1600200" y="6553505"/>
            <a:ext cx="228600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 사업자</a:t>
            </a:r>
            <a:endParaRPr lang="en-US" sz="1650" dirty="0"/>
          </a:p>
        </p:txBody>
      </p:sp>
      <p:sp>
        <p:nvSpPr>
          <p:cNvPr id="25" name="Text 19"/>
          <p:cNvSpPr txBox="1"/>
          <p:nvPr/>
        </p:nvSpPr>
        <p:spPr>
          <a:xfrm>
            <a:off x="4457700" y="6553505"/>
            <a:ext cx="228600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100%</a:t>
            </a:r>
            <a:endParaRPr lang="en-US" sz="1650" dirty="0"/>
          </a:p>
        </p:txBody>
      </p:sp>
      <p:sp>
        <p:nvSpPr>
          <p:cNvPr id="26" name="Text 20"/>
          <p:cNvSpPr txBox="1"/>
          <p:nvPr/>
        </p:nvSpPr>
        <p:spPr>
          <a:xfrm>
            <a:off x="7505395" y="6553505"/>
            <a:ext cx="228600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6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700만원</a:t>
            </a:r>
            <a:endParaRPr lang="en-US" sz="1650" dirty="0"/>
          </a:p>
        </p:txBody>
      </p:sp>
      <p:sp>
        <p:nvSpPr>
          <p:cNvPr id="27" name="Text 21"/>
          <p:cNvSpPr txBox="1"/>
          <p:nvPr/>
        </p:nvSpPr>
        <p:spPr>
          <a:xfrm>
            <a:off x="10554005" y="6553505"/>
            <a:ext cx="228600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6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300만원</a:t>
            </a:r>
            <a:endParaRPr lang="en-US" sz="1650" dirty="0"/>
          </a:p>
        </p:txBody>
      </p:sp>
      <p:sp>
        <p:nvSpPr>
          <p:cNvPr id="28" name="Text 22"/>
          <p:cNvSpPr txBox="1"/>
          <p:nvPr/>
        </p:nvSpPr>
        <p:spPr>
          <a:xfrm>
            <a:off x="13411505" y="6553505"/>
            <a:ext cx="3238805" cy="3337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1,000만원</a:t>
            </a:r>
            <a:endParaRPr lang="en-US" sz="1800" dirty="0"/>
          </a:p>
        </p:txBody>
      </p:sp>
      <p:sp>
        <p:nvSpPr>
          <p:cNvPr id="29" name="Text 23"/>
          <p:cNvSpPr txBox="1"/>
          <p:nvPr/>
        </p:nvSpPr>
        <p:spPr>
          <a:xfrm>
            <a:off x="1600200" y="7315200"/>
            <a:ext cx="228600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나 사업자</a:t>
            </a:r>
            <a:endParaRPr lang="en-US" sz="1650" dirty="0"/>
          </a:p>
        </p:txBody>
      </p:sp>
      <p:sp>
        <p:nvSpPr>
          <p:cNvPr id="30" name="Text 24"/>
          <p:cNvSpPr txBox="1"/>
          <p:nvPr/>
        </p:nvSpPr>
        <p:spPr>
          <a:xfrm>
            <a:off x="4457700" y="7315200"/>
            <a:ext cx="228600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80%</a:t>
            </a:r>
            <a:endParaRPr lang="en-US" sz="1650" dirty="0"/>
          </a:p>
        </p:txBody>
      </p:sp>
      <p:sp>
        <p:nvSpPr>
          <p:cNvPr id="31" name="Text 25"/>
          <p:cNvSpPr txBox="1"/>
          <p:nvPr/>
        </p:nvSpPr>
        <p:spPr>
          <a:xfrm>
            <a:off x="7505395" y="7315200"/>
            <a:ext cx="228600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6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700만원</a:t>
            </a:r>
            <a:endParaRPr lang="en-US" sz="1650" dirty="0"/>
          </a:p>
        </p:txBody>
      </p:sp>
      <p:sp>
        <p:nvSpPr>
          <p:cNvPr id="32" name="Text 26"/>
          <p:cNvSpPr txBox="1"/>
          <p:nvPr/>
        </p:nvSpPr>
        <p:spPr>
          <a:xfrm>
            <a:off x="10554005" y="7315200"/>
            <a:ext cx="228600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6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240만원</a:t>
            </a:r>
            <a:endParaRPr lang="en-US" sz="1650" dirty="0"/>
          </a:p>
        </p:txBody>
      </p:sp>
      <p:sp>
        <p:nvSpPr>
          <p:cNvPr id="33" name="Text 27"/>
          <p:cNvSpPr txBox="1"/>
          <p:nvPr/>
        </p:nvSpPr>
        <p:spPr>
          <a:xfrm>
            <a:off x="13411505" y="7315200"/>
            <a:ext cx="3238805" cy="3337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940만원</a:t>
            </a:r>
            <a:endParaRPr lang="en-US" sz="1800" dirty="0"/>
          </a:p>
        </p:txBody>
      </p:sp>
      <p:sp>
        <p:nvSpPr>
          <p:cNvPr id="34" name="Text 28"/>
          <p:cNvSpPr txBox="1"/>
          <p:nvPr/>
        </p:nvSpPr>
        <p:spPr>
          <a:xfrm>
            <a:off x="1600200" y="8076895"/>
            <a:ext cx="228600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 사업자</a:t>
            </a:r>
            <a:endParaRPr lang="en-US" sz="1650" dirty="0"/>
          </a:p>
        </p:txBody>
      </p:sp>
      <p:sp>
        <p:nvSpPr>
          <p:cNvPr id="35" name="Text 29"/>
          <p:cNvSpPr txBox="1"/>
          <p:nvPr/>
        </p:nvSpPr>
        <p:spPr>
          <a:xfrm>
            <a:off x="4457700" y="8076895"/>
            <a:ext cx="228600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60%</a:t>
            </a:r>
            <a:endParaRPr lang="en-US" sz="1650" dirty="0"/>
          </a:p>
        </p:txBody>
      </p:sp>
      <p:sp>
        <p:nvSpPr>
          <p:cNvPr id="36" name="Text 30"/>
          <p:cNvSpPr txBox="1"/>
          <p:nvPr/>
        </p:nvSpPr>
        <p:spPr>
          <a:xfrm>
            <a:off x="7505395" y="8076895"/>
            <a:ext cx="228600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6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700만원</a:t>
            </a:r>
            <a:endParaRPr lang="en-US" sz="1650" dirty="0"/>
          </a:p>
        </p:txBody>
      </p:sp>
      <p:sp>
        <p:nvSpPr>
          <p:cNvPr id="37" name="Text 31"/>
          <p:cNvSpPr txBox="1"/>
          <p:nvPr/>
        </p:nvSpPr>
        <p:spPr>
          <a:xfrm>
            <a:off x="10554005" y="8076895"/>
            <a:ext cx="228600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6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180만원</a:t>
            </a:r>
            <a:endParaRPr lang="en-US" sz="1650" dirty="0"/>
          </a:p>
        </p:txBody>
      </p:sp>
      <p:sp>
        <p:nvSpPr>
          <p:cNvPr id="38" name="Text 32"/>
          <p:cNvSpPr txBox="1"/>
          <p:nvPr/>
        </p:nvSpPr>
        <p:spPr>
          <a:xfrm>
            <a:off x="13411505" y="8076895"/>
            <a:ext cx="3238805" cy="3337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880만원</a:t>
            </a:r>
            <a:endParaRPr lang="en-US" sz="1800" dirty="0"/>
          </a:p>
        </p:txBody>
      </p:sp>
      <p:sp>
        <p:nvSpPr>
          <p:cNvPr id="39" name="Text 33"/>
          <p:cNvSpPr txBox="1"/>
          <p:nvPr/>
        </p:nvSpPr>
        <p:spPr>
          <a:xfrm>
            <a:off x="990295" y="9219895"/>
            <a:ext cx="16459200" cy="2002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25" kern="0" spc="45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일부 매각과 전체 매각은 다른 방식입니다 — 같은 미달 실적에 두 방식을 중복 적용하지 않습니다. 자동 적용되지 않으며 주주·인수자 합의로 확정합니다.</a:t>
            </a:r>
            <a:endParaRPr lang="en-US" sz="1125" dirty="0"/>
          </a:p>
        </p:txBody>
      </p:sp>
      <p:sp>
        <p:nvSpPr>
          <p:cNvPr id="40" name="Text 34"/>
          <p:cNvSpPr txBox="1"/>
          <p:nvPr/>
        </p:nvSpPr>
        <p:spPr>
          <a:xfrm>
            <a:off x="990295" y="9696298"/>
            <a:ext cx="571500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156" dirty="0">
                <a:solidFill>
                  <a:srgbClr val="52525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OPEN MOBILITY PARTNERS</a:t>
            </a:r>
            <a:endParaRPr lang="en-US" sz="97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5895" y="75895"/>
            <a:ext cx="18288000" cy="10287000"/>
          </a:xfrm>
          <a:prstGeom prst="rect">
            <a:avLst/>
          </a:prstGeom>
          <a:solidFill>
            <a:srgbClr val="0A0A0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3" name="Image 0" descr="gen-dedup-9fc4a60fcd8af2058de249a75a445b20.png"/>
          <p:cNvPicPr>
            <a:picLocks noChangeAspect="1"/>
          </p:cNvPicPr>
          <p:nvPr/>
        </p:nvPicPr>
        <p:blipFill>
          <a:blip r:embed="rId3"/>
          <a:srcRect t="-400" b="-400"/>
          <a:stretch/>
        </p:blipFill>
        <p:spPr>
          <a:xfrm>
            <a:off x="990295" y="2266798"/>
            <a:ext cx="1143000" cy="19202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10362895" y="2933395"/>
            <a:ext cx="7105802" cy="5352898"/>
          </a:xfrm>
          <a:prstGeom prst="rect">
            <a:avLst/>
          </a:prstGeom>
          <a:solidFill>
            <a:srgbClr val="141414"/>
          </a:solidFill>
          <a:ln w="12700">
            <a:solidFill>
              <a:srgbClr val="C9A96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5" name="Image 1" descr="gen-dedup-1058436d71e93614320d406beddb4d45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1600200" y="3314700"/>
            <a:ext cx="8001000" cy="9144"/>
          </a:xfrm>
          <a:prstGeom prst="rect">
            <a:avLst/>
          </a:prstGeom>
        </p:spPr>
      </p:pic>
      <p:pic>
        <p:nvPicPr>
          <p:cNvPr id="6" name="Image 2" descr="gen-dedup-1058436d71e93614320d406beddb4d45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1600200" y="4438498"/>
            <a:ext cx="8001000" cy="9144"/>
          </a:xfrm>
          <a:prstGeom prst="rect">
            <a:avLst/>
          </a:prstGeom>
        </p:spPr>
      </p:pic>
      <p:pic>
        <p:nvPicPr>
          <p:cNvPr id="7" name="Image 3" descr="gen-dedup-1058436d71e93614320d406beddb4d45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1600200" y="5562295"/>
            <a:ext cx="8001000" cy="9144"/>
          </a:xfrm>
          <a:prstGeom prst="rect">
            <a:avLst/>
          </a:prstGeom>
        </p:spPr>
      </p:pic>
      <p:pic>
        <p:nvPicPr>
          <p:cNvPr id="8" name="Image 4" descr="gen-dedup-1058436d71e93614320d406beddb4d45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1600200" y="6687007"/>
            <a:ext cx="8001000" cy="9144"/>
          </a:xfrm>
          <a:prstGeom prst="rect">
            <a:avLst/>
          </a:prstGeom>
        </p:spPr>
      </p:pic>
      <p:pic>
        <p:nvPicPr>
          <p:cNvPr id="9" name="Image 5" descr="gen-dedup-1058436d71e93614320d406beddb4d45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1600200" y="7810805"/>
            <a:ext cx="8001000" cy="9144"/>
          </a:xfrm>
          <a:prstGeom prst="rect">
            <a:avLst/>
          </a:prstGeom>
        </p:spPr>
      </p:pic>
      <p:pic>
        <p:nvPicPr>
          <p:cNvPr id="10" name="Image 6" descr="gen-dedup-1058436d71e93614320d406beddb4d45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1600200" y="8934602"/>
            <a:ext cx="8001000" cy="9144"/>
          </a:xfrm>
          <a:prstGeom prst="rect">
            <a:avLst/>
          </a:prstGeom>
        </p:spPr>
      </p:pic>
      <p:pic>
        <p:nvPicPr>
          <p:cNvPr id="11" name="Image 7" descr="gen-dedup-54d00189b46c252968d72b5989808dd0.png"/>
          <p:cNvPicPr>
            <a:picLocks noChangeAspect="1"/>
          </p:cNvPicPr>
          <p:nvPr/>
        </p:nvPicPr>
        <p:blipFill>
          <a:blip r:embed="rId5"/>
          <a:srcRect l="-2083" r="-2083"/>
          <a:stretch/>
        </p:blipFill>
        <p:spPr>
          <a:xfrm>
            <a:off x="10744200" y="3581705"/>
            <a:ext cx="571500" cy="9144"/>
          </a:xfrm>
          <a:prstGeom prst="rect">
            <a:avLst/>
          </a:prstGeom>
        </p:spPr>
      </p:pic>
      <p:sp>
        <p:nvSpPr>
          <p:cNvPr id="12" name="Text 2"/>
          <p:cNvSpPr txBox="1"/>
          <p:nvPr/>
        </p:nvSpPr>
        <p:spPr>
          <a:xfrm>
            <a:off x="990295" y="990295"/>
            <a:ext cx="228600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312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PART 04 · PROCESS</a:t>
            </a:r>
            <a:endParaRPr lang="en-US" sz="975" dirty="0"/>
          </a:p>
        </p:txBody>
      </p:sp>
      <p:sp>
        <p:nvSpPr>
          <p:cNvPr id="13" name="Text 3"/>
          <p:cNvSpPr txBox="1"/>
          <p:nvPr/>
        </p:nvSpPr>
        <p:spPr>
          <a:xfrm>
            <a:off x="16745407" y="10001707"/>
            <a:ext cx="1239012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975" kern="0" spc="176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19 / 24</a:t>
            </a:r>
            <a:endParaRPr lang="en-US" sz="975" dirty="0"/>
          </a:p>
        </p:txBody>
      </p:sp>
      <p:sp>
        <p:nvSpPr>
          <p:cNvPr id="14" name="Text 4"/>
          <p:cNvSpPr txBox="1"/>
          <p:nvPr/>
        </p:nvSpPr>
        <p:spPr>
          <a:xfrm>
            <a:off x="990295" y="1447495"/>
            <a:ext cx="16459200" cy="5623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공동매각은 이렇게 진행합니다</a:t>
            </a:r>
            <a:endParaRPr lang="en-US" sz="4200" dirty="0"/>
          </a:p>
        </p:txBody>
      </p:sp>
      <p:sp>
        <p:nvSpPr>
          <p:cNvPr id="15" name="Text 5"/>
          <p:cNvSpPr txBox="1"/>
          <p:nvPr/>
        </p:nvSpPr>
        <p:spPr>
          <a:xfrm>
            <a:off x="990295" y="2933395"/>
            <a:ext cx="571500" cy="3621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01</a:t>
            </a:r>
            <a:endParaRPr lang="en-US" sz="2850" dirty="0"/>
          </a:p>
        </p:txBody>
      </p:sp>
      <p:sp>
        <p:nvSpPr>
          <p:cNvPr id="16" name="Text 6"/>
          <p:cNvSpPr txBox="1"/>
          <p:nvPr/>
        </p:nvSpPr>
        <p:spPr>
          <a:xfrm>
            <a:off x="1790395" y="3010205"/>
            <a:ext cx="800100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주식 배정 기준을 계약합니다</a:t>
            </a:r>
            <a:endParaRPr lang="en-US" sz="1650" dirty="0"/>
          </a:p>
        </p:txBody>
      </p:sp>
      <p:sp>
        <p:nvSpPr>
          <p:cNvPr id="17" name="Text 7"/>
          <p:cNvSpPr txBox="1"/>
          <p:nvPr/>
        </p:nvSpPr>
        <p:spPr>
          <a:xfrm>
            <a:off x="1790395" y="3448202"/>
            <a:ext cx="8001000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배정 총량 · 평가기간 · 인정시간 측정 방식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990295" y="4058107"/>
            <a:ext cx="571500" cy="3621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02</a:t>
            </a:r>
            <a:endParaRPr lang="en-US" sz="2850" dirty="0"/>
          </a:p>
        </p:txBody>
      </p:sp>
      <p:sp>
        <p:nvSpPr>
          <p:cNvPr id="19" name="Text 9"/>
          <p:cNvSpPr txBox="1"/>
          <p:nvPr/>
        </p:nvSpPr>
        <p:spPr>
          <a:xfrm>
            <a:off x="1790395" y="4134002"/>
            <a:ext cx="800100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실적에 따라 주식을 확정합니다</a:t>
            </a:r>
            <a:endParaRPr lang="en-US" sz="1650" dirty="0"/>
          </a:p>
        </p:txBody>
      </p:sp>
      <p:sp>
        <p:nvSpPr>
          <p:cNvPr id="20" name="Text 10"/>
          <p:cNvSpPr txBox="1"/>
          <p:nvPr/>
        </p:nvSpPr>
        <p:spPr>
          <a:xfrm>
            <a:off x="1790395" y="4572000"/>
            <a:ext cx="8001000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앱 연결과 정상 데이터를 확인한 뒤에 배정</a:t>
            </a:r>
            <a:endParaRPr lang="en-US" sz="1200" dirty="0"/>
          </a:p>
        </p:txBody>
      </p:sp>
      <p:sp>
        <p:nvSpPr>
          <p:cNvPr id="21" name="Text 11"/>
          <p:cNvSpPr txBox="1"/>
          <p:nvPr/>
        </p:nvSpPr>
        <p:spPr>
          <a:xfrm>
            <a:off x="990295" y="5181905"/>
            <a:ext cx="571500" cy="3621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03</a:t>
            </a:r>
            <a:endParaRPr lang="en-US" sz="2850" dirty="0"/>
          </a:p>
        </p:txBody>
      </p:sp>
      <p:sp>
        <p:nvSpPr>
          <p:cNvPr id="22" name="Text 12"/>
          <p:cNvSpPr txBox="1"/>
          <p:nvPr/>
        </p:nvSpPr>
        <p:spPr>
          <a:xfrm>
            <a:off x="1790395" y="5257800"/>
            <a:ext cx="800100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실적을 월 단위로 관리합니다</a:t>
            </a:r>
            <a:endParaRPr lang="en-US" sz="1650" dirty="0"/>
          </a:p>
        </p:txBody>
      </p:sp>
      <p:sp>
        <p:nvSpPr>
          <p:cNvPr id="23" name="Text 13"/>
          <p:cNvSpPr txBox="1"/>
          <p:nvPr/>
        </p:nvSpPr>
        <p:spPr>
          <a:xfrm>
            <a:off x="1790395" y="5695798"/>
            <a:ext cx="8001000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차량망 유지 · 오류 정정 · 정기 보고</a:t>
            </a:r>
            <a:endParaRPr lang="en-US" sz="1200" dirty="0"/>
          </a:p>
        </p:txBody>
      </p:sp>
      <p:sp>
        <p:nvSpPr>
          <p:cNvPr id="24" name="Text 14"/>
          <p:cNvSpPr txBox="1"/>
          <p:nvPr/>
        </p:nvSpPr>
        <p:spPr>
          <a:xfrm>
            <a:off x="990295" y="6305702"/>
            <a:ext cx="571500" cy="3621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04</a:t>
            </a:r>
            <a:endParaRPr lang="en-US" sz="2850" dirty="0"/>
          </a:p>
        </p:txBody>
      </p:sp>
      <p:sp>
        <p:nvSpPr>
          <p:cNvPr id="25" name="Text 15"/>
          <p:cNvSpPr txBox="1"/>
          <p:nvPr/>
        </p:nvSpPr>
        <p:spPr>
          <a:xfrm>
            <a:off x="1790395" y="6381598"/>
            <a:ext cx="800100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OMP가 인수기업과 협상합니다</a:t>
            </a:r>
            <a:endParaRPr lang="en-US" sz="1650" dirty="0"/>
          </a:p>
        </p:txBody>
      </p:sp>
      <p:sp>
        <p:nvSpPr>
          <p:cNvPr id="26" name="Text 16"/>
          <p:cNvSpPr txBox="1"/>
          <p:nvPr/>
        </p:nvSpPr>
        <p:spPr>
          <a:xfrm>
            <a:off x="1790395" y="6819595"/>
            <a:ext cx="8001000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가격 · 수량 · 운영 조건 협상 진행</a:t>
            </a:r>
            <a:endParaRPr lang="en-US" sz="1200" dirty="0"/>
          </a:p>
        </p:txBody>
      </p:sp>
      <p:sp>
        <p:nvSpPr>
          <p:cNvPr id="27" name="Text 17"/>
          <p:cNvSpPr txBox="1"/>
          <p:nvPr/>
        </p:nvSpPr>
        <p:spPr>
          <a:xfrm>
            <a:off x="990295" y="7429500"/>
            <a:ext cx="571500" cy="3621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05</a:t>
            </a:r>
            <a:endParaRPr lang="en-US" sz="2850" dirty="0"/>
          </a:p>
        </p:txBody>
      </p:sp>
      <p:sp>
        <p:nvSpPr>
          <p:cNvPr id="28" name="Text 18"/>
          <p:cNvSpPr txBox="1"/>
          <p:nvPr/>
        </p:nvSpPr>
        <p:spPr>
          <a:xfrm>
            <a:off x="1790395" y="7505395"/>
            <a:ext cx="800100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매도수량과 예상 대금을 통지합니다</a:t>
            </a:r>
            <a:endParaRPr lang="en-US" sz="1650" dirty="0"/>
          </a:p>
        </p:txBody>
      </p:sp>
      <p:sp>
        <p:nvSpPr>
          <p:cNvPr id="29" name="Text 19"/>
          <p:cNvSpPr txBox="1"/>
          <p:nvPr/>
        </p:nvSpPr>
        <p:spPr>
          <a:xfrm>
            <a:off x="1790395" y="7944307"/>
            <a:ext cx="8001000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주주별 결과를 통지하고 오류 정정</a:t>
            </a:r>
            <a:endParaRPr lang="en-US" sz="1200" dirty="0"/>
          </a:p>
        </p:txBody>
      </p:sp>
      <p:sp>
        <p:nvSpPr>
          <p:cNvPr id="30" name="Text 20"/>
          <p:cNvSpPr txBox="1"/>
          <p:nvPr/>
        </p:nvSpPr>
        <p:spPr>
          <a:xfrm>
            <a:off x="990295" y="8553298"/>
            <a:ext cx="571500" cy="3621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850" b="1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06</a:t>
            </a:r>
            <a:endParaRPr lang="en-US" sz="2850" dirty="0"/>
          </a:p>
        </p:txBody>
      </p:sp>
      <p:sp>
        <p:nvSpPr>
          <p:cNvPr id="31" name="Text 21"/>
          <p:cNvSpPr txBox="1"/>
          <p:nvPr/>
        </p:nvSpPr>
        <p:spPr>
          <a:xfrm>
            <a:off x="1790395" y="8630107"/>
            <a:ext cx="800100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주식을 이전하고 대금을 지급합니다</a:t>
            </a:r>
            <a:endParaRPr lang="en-US" sz="1650" dirty="0"/>
          </a:p>
        </p:txBody>
      </p:sp>
      <p:sp>
        <p:nvSpPr>
          <p:cNvPr id="32" name="Text 22"/>
          <p:cNvSpPr txBox="1"/>
          <p:nvPr/>
        </p:nvSpPr>
        <p:spPr>
          <a:xfrm>
            <a:off x="1790395" y="9068105"/>
            <a:ext cx="8001000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합의한 계약에 따라 이전 · 대금 정산</a:t>
            </a:r>
            <a:endParaRPr lang="en-US" sz="1200" dirty="0"/>
          </a:p>
        </p:txBody>
      </p:sp>
      <p:sp>
        <p:nvSpPr>
          <p:cNvPr id="33" name="Text 23"/>
          <p:cNvSpPr txBox="1"/>
          <p:nvPr/>
        </p:nvSpPr>
        <p:spPr>
          <a:xfrm>
            <a:off x="10744200" y="3276295"/>
            <a:ext cx="6324905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293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PROGRESS NOTE</a:t>
            </a:r>
            <a:endParaRPr lang="en-US" sz="975" dirty="0"/>
          </a:p>
        </p:txBody>
      </p:sp>
      <p:sp>
        <p:nvSpPr>
          <p:cNvPr id="34" name="Text 24"/>
          <p:cNvSpPr txBox="1"/>
          <p:nvPr/>
        </p:nvSpPr>
        <p:spPr>
          <a:xfrm>
            <a:off x="10744200" y="3810305"/>
            <a:ext cx="6324905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인수 후보 협상은 단계적으로 진행됩니다</a:t>
            </a:r>
            <a:endParaRPr lang="en-US" sz="1800" dirty="0"/>
          </a:p>
        </p:txBody>
      </p:sp>
      <p:sp>
        <p:nvSpPr>
          <p:cNvPr id="35" name="Text 25"/>
          <p:cNvSpPr txBox="1"/>
          <p:nvPr/>
        </p:nvSpPr>
        <p:spPr>
          <a:xfrm>
            <a:off x="10744200" y="4401007"/>
            <a:ext cx="6324905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발행사 · 결제·인프라 회사를 대상으로 협의가 진행되며,</a:t>
            </a:r>
            <a:endParaRPr lang="en-US" sz="1200" dirty="0"/>
          </a:p>
        </p:txBody>
      </p:sp>
      <p:sp>
        <p:nvSpPr>
          <p:cNvPr id="36" name="Text 26"/>
          <p:cNvSpPr txBox="1"/>
          <p:nvPr/>
        </p:nvSpPr>
        <p:spPr>
          <a:xfrm>
            <a:off x="10744200" y="4644238"/>
            <a:ext cx="6324905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각 단계는 주주 통지와 함께 공개됩니다 — 자동 적용되지 않습니다.</a:t>
            </a:r>
            <a:endParaRPr lang="en-US" sz="1200" dirty="0"/>
          </a:p>
        </p:txBody>
      </p:sp>
      <p:sp>
        <p:nvSpPr>
          <p:cNvPr id="37" name="Text 27"/>
          <p:cNvSpPr txBox="1"/>
          <p:nvPr/>
        </p:nvSpPr>
        <p:spPr>
          <a:xfrm>
            <a:off x="10744200" y="5410505"/>
            <a:ext cx="6324905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kern="0" spc="210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CANDIDATES · PHASED</a:t>
            </a:r>
            <a:endParaRPr lang="en-US" sz="1050" dirty="0"/>
          </a:p>
        </p:txBody>
      </p:sp>
      <p:sp>
        <p:nvSpPr>
          <p:cNvPr id="38" name="Text 28"/>
          <p:cNvSpPr txBox="1"/>
          <p:nvPr/>
        </p:nvSpPr>
        <p:spPr>
          <a:xfrm>
            <a:off x="10744200" y="5790895"/>
            <a:ext cx="6324905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스테이블코인 발행사</a:t>
            </a:r>
            <a:endParaRPr lang="en-US" sz="1350" dirty="0"/>
          </a:p>
        </p:txBody>
      </p:sp>
      <p:sp>
        <p:nvSpPr>
          <p:cNvPr id="39" name="Text 29"/>
          <p:cNvSpPr txBox="1"/>
          <p:nvPr/>
        </p:nvSpPr>
        <p:spPr>
          <a:xfrm>
            <a:off x="10744200" y="6172200"/>
            <a:ext cx="6324905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결제·인프라 회사</a:t>
            </a:r>
            <a:endParaRPr lang="en-US" sz="1350" dirty="0"/>
          </a:p>
        </p:txBody>
      </p:sp>
      <p:sp>
        <p:nvSpPr>
          <p:cNvPr id="40" name="Text 30"/>
          <p:cNvSpPr txBox="1"/>
          <p:nvPr/>
        </p:nvSpPr>
        <p:spPr>
          <a:xfrm>
            <a:off x="10744200" y="6553505"/>
            <a:ext cx="6324905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모빌리티 사업자 통합 후보</a:t>
            </a:r>
            <a:endParaRPr lang="en-US" sz="1350" dirty="0"/>
          </a:p>
        </p:txBody>
      </p:sp>
      <p:sp>
        <p:nvSpPr>
          <p:cNvPr id="41" name="Text 31"/>
          <p:cNvSpPr txBox="1"/>
          <p:nvPr/>
        </p:nvSpPr>
        <p:spPr>
          <a:xfrm>
            <a:off x="10744200" y="7125005"/>
            <a:ext cx="6324905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각 협상은 비공개로 진행되며 합의 이후에 공개됩니다.</a:t>
            </a:r>
            <a:endParaRPr lang="en-US" sz="1050" dirty="0"/>
          </a:p>
        </p:txBody>
      </p:sp>
      <p:sp>
        <p:nvSpPr>
          <p:cNvPr id="42" name="Text 32"/>
          <p:cNvSpPr txBox="1"/>
          <p:nvPr/>
        </p:nvSpPr>
        <p:spPr>
          <a:xfrm>
            <a:off x="990295" y="10134295"/>
            <a:ext cx="571500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156" dirty="0">
                <a:solidFill>
                  <a:srgbClr val="52525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OPEN MOBILITY PARTNERS</a:t>
            </a:r>
            <a:endParaRPr lang="en-US" sz="97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5895" y="75895"/>
            <a:ext cx="18288000" cy="10287000"/>
          </a:xfrm>
          <a:prstGeom prst="rect">
            <a:avLst/>
          </a:prstGeom>
          <a:solidFill>
            <a:srgbClr val="0A0A0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3" name="Image 0" descr="gen-dedup-9fc4a60fcd8af2058de249a75a445b20.png"/>
          <p:cNvPicPr>
            <a:picLocks noChangeAspect="1"/>
          </p:cNvPicPr>
          <p:nvPr/>
        </p:nvPicPr>
        <p:blipFill>
          <a:blip r:embed="rId3"/>
          <a:srcRect t="-400" b="-400"/>
          <a:stretch/>
        </p:blipFill>
        <p:spPr>
          <a:xfrm>
            <a:off x="990295" y="2743200"/>
            <a:ext cx="1143000" cy="19202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990295" y="3886200"/>
            <a:ext cx="5352898" cy="2305202"/>
          </a:xfrm>
          <a:prstGeom prst="rect">
            <a:avLst/>
          </a:prstGeom>
          <a:solidFill>
            <a:srgbClr val="141414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Shape 2"/>
          <p:cNvSpPr/>
          <p:nvPr/>
        </p:nvSpPr>
        <p:spPr>
          <a:xfrm>
            <a:off x="6553505" y="3886200"/>
            <a:ext cx="5352898" cy="2305202"/>
          </a:xfrm>
          <a:prstGeom prst="rect">
            <a:avLst/>
          </a:prstGeom>
          <a:solidFill>
            <a:srgbClr val="141414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Shape 3"/>
          <p:cNvSpPr/>
          <p:nvPr/>
        </p:nvSpPr>
        <p:spPr>
          <a:xfrm>
            <a:off x="12115800" y="3886200"/>
            <a:ext cx="5352898" cy="2305202"/>
          </a:xfrm>
          <a:prstGeom prst="rect">
            <a:avLst/>
          </a:prstGeom>
          <a:solidFill>
            <a:srgbClr val="141414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Shape 4"/>
          <p:cNvSpPr/>
          <p:nvPr/>
        </p:nvSpPr>
        <p:spPr>
          <a:xfrm>
            <a:off x="990295" y="6362395"/>
            <a:ext cx="5352898" cy="2305202"/>
          </a:xfrm>
          <a:prstGeom prst="rect">
            <a:avLst/>
          </a:prstGeom>
          <a:solidFill>
            <a:srgbClr val="141414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Shape 5"/>
          <p:cNvSpPr/>
          <p:nvPr/>
        </p:nvSpPr>
        <p:spPr>
          <a:xfrm>
            <a:off x="6553505" y="6362395"/>
            <a:ext cx="5352898" cy="2305202"/>
          </a:xfrm>
          <a:prstGeom prst="rect">
            <a:avLst/>
          </a:prstGeom>
          <a:solidFill>
            <a:srgbClr val="141414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Shape 6"/>
          <p:cNvSpPr/>
          <p:nvPr/>
        </p:nvSpPr>
        <p:spPr>
          <a:xfrm>
            <a:off x="12115800" y="6362395"/>
            <a:ext cx="5352898" cy="2305202"/>
          </a:xfrm>
          <a:prstGeom prst="rect">
            <a:avLst/>
          </a:prstGeom>
          <a:solidFill>
            <a:srgbClr val="1A1A1A"/>
          </a:solidFill>
          <a:ln w="12700">
            <a:solidFill>
              <a:srgbClr val="C9A96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Text 7"/>
          <p:cNvSpPr txBox="1"/>
          <p:nvPr/>
        </p:nvSpPr>
        <p:spPr>
          <a:xfrm>
            <a:off x="990295" y="990295"/>
            <a:ext cx="2558491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312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PART 05 · SIX ARTICLES</a:t>
            </a:r>
            <a:endParaRPr lang="en-US" sz="975" dirty="0"/>
          </a:p>
        </p:txBody>
      </p:sp>
      <p:sp>
        <p:nvSpPr>
          <p:cNvPr id="11" name="Text 8"/>
          <p:cNvSpPr txBox="1"/>
          <p:nvPr/>
        </p:nvSpPr>
        <p:spPr>
          <a:xfrm>
            <a:off x="16745407" y="10001707"/>
            <a:ext cx="1239012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975" kern="0" spc="176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 / 24</a:t>
            </a:r>
            <a:endParaRPr lang="en-US" sz="975" dirty="0"/>
          </a:p>
        </p:txBody>
      </p:sp>
      <p:sp>
        <p:nvSpPr>
          <p:cNvPr id="12" name="Text 9"/>
          <p:cNvSpPr txBox="1"/>
          <p:nvPr/>
        </p:nvSpPr>
        <p:spPr>
          <a:xfrm>
            <a:off x="990295" y="1600200"/>
            <a:ext cx="14287500" cy="6007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5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참여 전에 먼저 합의할 여섯 가지</a:t>
            </a:r>
            <a:endParaRPr lang="en-US" sz="4500" dirty="0"/>
          </a:p>
        </p:txBody>
      </p:sp>
      <p:sp>
        <p:nvSpPr>
          <p:cNvPr id="13" name="Text 10"/>
          <p:cNvSpPr txBox="1"/>
          <p:nvPr/>
        </p:nvSpPr>
        <p:spPr>
          <a:xfrm>
            <a:off x="990295" y="3124505"/>
            <a:ext cx="14287500" cy="2953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실적을 쌓기 전에 계산 기준과 권리를 문서로 정합니다.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1314907" y="4153205"/>
            <a:ext cx="57150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01</a:t>
            </a:r>
            <a:endParaRPr lang="en-US" sz="2400" dirty="0"/>
          </a:p>
        </p:txBody>
      </p:sp>
      <p:sp>
        <p:nvSpPr>
          <p:cNvPr id="15" name="Text 12"/>
          <p:cNvSpPr txBox="1"/>
          <p:nvPr/>
        </p:nvSpPr>
        <p:spPr>
          <a:xfrm>
            <a:off x="1314907" y="4647895"/>
            <a:ext cx="476311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누가 주주가 되는지</a:t>
            </a:r>
            <a:endParaRPr lang="en-US" sz="1650" dirty="0"/>
          </a:p>
        </p:txBody>
      </p:sp>
      <p:sp>
        <p:nvSpPr>
          <p:cNvPr id="16" name="Text 13"/>
          <p:cNvSpPr txBox="1"/>
          <p:nvPr/>
        </p:nvSpPr>
        <p:spPr>
          <a:xfrm>
            <a:off x="1314907" y="5067605"/>
            <a:ext cx="476311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개별 사업자 또는 대표법인 중 누구의 명의인지,</a:t>
            </a:r>
            <a:endParaRPr lang="en-US" sz="1125" dirty="0"/>
          </a:p>
        </p:txBody>
      </p:sp>
      <p:sp>
        <p:nvSpPr>
          <p:cNvPr id="17" name="Text 14"/>
          <p:cNvSpPr txBox="1"/>
          <p:nvPr/>
        </p:nvSpPr>
        <p:spPr>
          <a:xfrm>
            <a:off x="1314907" y="5288890"/>
            <a:ext cx="476311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대표 참여 시 내부 배분 방법을 정합니다.</a:t>
            </a:r>
            <a:endParaRPr lang="en-US" sz="1125" dirty="0"/>
          </a:p>
        </p:txBody>
      </p:sp>
      <p:sp>
        <p:nvSpPr>
          <p:cNvPr id="18" name="Text 15"/>
          <p:cNvSpPr txBox="1"/>
          <p:nvPr/>
        </p:nvSpPr>
        <p:spPr>
          <a:xfrm>
            <a:off x="6877202" y="4153205"/>
            <a:ext cx="57150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02</a:t>
            </a:r>
            <a:endParaRPr lang="en-US" sz="2400" dirty="0"/>
          </a:p>
        </p:txBody>
      </p:sp>
      <p:sp>
        <p:nvSpPr>
          <p:cNvPr id="19" name="Text 16"/>
          <p:cNvSpPr txBox="1"/>
          <p:nvPr/>
        </p:nvSpPr>
        <p:spPr>
          <a:xfrm>
            <a:off x="6877202" y="4647895"/>
            <a:ext cx="476311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처음 받는 주식을 어떻게 계산하는지</a:t>
            </a:r>
            <a:endParaRPr lang="en-US" sz="1650" dirty="0"/>
          </a:p>
        </p:txBody>
      </p:sp>
      <p:sp>
        <p:nvSpPr>
          <p:cNvPr id="20" name="Text 17"/>
          <p:cNvSpPr txBox="1"/>
          <p:nvPr/>
        </p:nvSpPr>
        <p:spPr>
          <a:xfrm>
            <a:off x="6877202" y="5067605"/>
            <a:ext cx="476311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배정 총량, 평가기간, 차량별 인정시간,</a:t>
            </a:r>
            <a:endParaRPr lang="en-US" sz="1125" dirty="0"/>
          </a:p>
        </p:txBody>
      </p:sp>
      <p:sp>
        <p:nvSpPr>
          <p:cNvPr id="21" name="Text 18"/>
          <p:cNvSpPr txBox="1"/>
          <p:nvPr/>
        </p:nvSpPr>
        <p:spPr>
          <a:xfrm>
            <a:off x="6877202" y="5288890"/>
            <a:ext cx="476311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세금과 비용 부담을 정합니다.</a:t>
            </a:r>
            <a:endParaRPr lang="en-US" sz="1125" dirty="0"/>
          </a:p>
        </p:txBody>
      </p:sp>
      <p:sp>
        <p:nvSpPr>
          <p:cNvPr id="22" name="Text 19"/>
          <p:cNvSpPr txBox="1"/>
          <p:nvPr/>
        </p:nvSpPr>
        <p:spPr>
          <a:xfrm>
            <a:off x="12439498" y="4153205"/>
            <a:ext cx="57150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03</a:t>
            </a:r>
            <a:endParaRPr lang="en-US" sz="2400" dirty="0"/>
          </a:p>
        </p:txBody>
      </p:sp>
      <p:sp>
        <p:nvSpPr>
          <p:cNvPr id="23" name="Text 20"/>
          <p:cNvSpPr txBox="1"/>
          <p:nvPr/>
        </p:nvSpPr>
        <p:spPr>
          <a:xfrm>
            <a:off x="12439498" y="4647895"/>
            <a:ext cx="476311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앱을 언제 얼마나 유지하는지</a:t>
            </a:r>
            <a:endParaRPr lang="en-US" sz="1650" dirty="0"/>
          </a:p>
        </p:txBody>
      </p:sp>
      <p:sp>
        <p:nvSpPr>
          <p:cNvPr id="24" name="Text 21"/>
          <p:cNvSpPr txBox="1"/>
          <p:nvPr/>
        </p:nvSpPr>
        <p:spPr>
          <a:xfrm>
            <a:off x="12439498" y="5067605"/>
            <a:ext cx="476311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대상 차량, 약속한 영업시간, 기준 활성화율,</a:t>
            </a:r>
            <a:endParaRPr lang="en-US" sz="1125" dirty="0"/>
          </a:p>
        </p:txBody>
      </p:sp>
      <p:sp>
        <p:nvSpPr>
          <p:cNvPr id="25" name="Text 22"/>
          <p:cNvSpPr txBox="1"/>
          <p:nvPr/>
        </p:nvSpPr>
        <p:spPr>
          <a:xfrm>
            <a:off x="12439498" y="5288890"/>
            <a:ext cx="476311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휴무 · 장애 예외 조건을 정합니다.</a:t>
            </a:r>
            <a:endParaRPr lang="en-US" sz="1125" dirty="0"/>
          </a:p>
        </p:txBody>
      </p:sp>
      <p:sp>
        <p:nvSpPr>
          <p:cNvPr id="26" name="Text 23"/>
          <p:cNvSpPr txBox="1"/>
          <p:nvPr/>
        </p:nvSpPr>
        <p:spPr>
          <a:xfrm>
            <a:off x="1314907" y="6629400"/>
            <a:ext cx="57150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04</a:t>
            </a:r>
            <a:endParaRPr lang="en-US" sz="2400" dirty="0"/>
          </a:p>
        </p:txBody>
      </p:sp>
      <p:sp>
        <p:nvSpPr>
          <p:cNvPr id="27" name="Text 24"/>
          <p:cNvSpPr txBox="1"/>
          <p:nvPr/>
        </p:nvSpPr>
        <p:spPr>
          <a:xfrm>
            <a:off x="1314907" y="7125005"/>
            <a:ext cx="476311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매각 때 실적을 어떻게 반영하는지</a:t>
            </a:r>
            <a:endParaRPr lang="en-US" sz="1650" dirty="0"/>
          </a:p>
        </p:txBody>
      </p:sp>
      <p:sp>
        <p:nvSpPr>
          <p:cNvPr id="28" name="Text 25"/>
          <p:cNvSpPr txBox="1"/>
          <p:nvPr/>
        </p:nvSpPr>
        <p:spPr>
          <a:xfrm>
            <a:off x="1314907" y="7543800"/>
            <a:ext cx="476311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평가기간, 성과 반영률 상한·하한,</a:t>
            </a:r>
            <a:endParaRPr lang="en-US" sz="1125" dirty="0"/>
          </a:p>
        </p:txBody>
      </p:sp>
      <p:sp>
        <p:nvSpPr>
          <p:cNvPr id="29" name="Text 26"/>
          <p:cNvSpPr txBox="1"/>
          <p:nvPr/>
        </p:nvSpPr>
        <p:spPr>
          <a:xfrm>
            <a:off x="1314907" y="7765085"/>
            <a:ext cx="476311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추가 매도 기회와 대금 구조를 정합니다.</a:t>
            </a:r>
            <a:endParaRPr lang="en-US" sz="1125" dirty="0"/>
          </a:p>
        </p:txBody>
      </p:sp>
      <p:sp>
        <p:nvSpPr>
          <p:cNvPr id="30" name="Text 27"/>
          <p:cNvSpPr txBox="1"/>
          <p:nvPr/>
        </p:nvSpPr>
        <p:spPr>
          <a:xfrm>
            <a:off x="6877202" y="6629400"/>
            <a:ext cx="57150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05</a:t>
            </a:r>
            <a:endParaRPr lang="en-US" sz="2400" dirty="0"/>
          </a:p>
        </p:txBody>
      </p:sp>
      <p:sp>
        <p:nvSpPr>
          <p:cNvPr id="31" name="Text 28"/>
          <p:cNvSpPr txBox="1"/>
          <p:nvPr/>
        </p:nvSpPr>
        <p:spPr>
          <a:xfrm>
            <a:off x="6877202" y="7125005"/>
            <a:ext cx="476311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오류와 분쟁을 어떻게 해결하는지</a:t>
            </a:r>
            <a:endParaRPr lang="en-US" sz="1650" dirty="0"/>
          </a:p>
        </p:txBody>
      </p:sp>
      <p:sp>
        <p:nvSpPr>
          <p:cNvPr id="32" name="Text 29"/>
          <p:cNvSpPr txBox="1"/>
          <p:nvPr/>
        </p:nvSpPr>
        <p:spPr>
          <a:xfrm>
            <a:off x="6877202" y="7543800"/>
            <a:ext cx="476311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실적 공개일, 이의 제기 기한, 정정·개선 기간,</a:t>
            </a:r>
            <a:endParaRPr lang="en-US" sz="1125" dirty="0"/>
          </a:p>
        </p:txBody>
      </p:sp>
      <p:sp>
        <p:nvSpPr>
          <p:cNvPr id="33" name="Text 30"/>
          <p:cNvSpPr txBox="1"/>
          <p:nvPr/>
        </p:nvSpPr>
        <p:spPr>
          <a:xfrm>
            <a:off x="6877202" y="7765085"/>
            <a:ext cx="476311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기록 열람과 기준 변경 절차를 정합니다.</a:t>
            </a:r>
            <a:endParaRPr lang="en-US" sz="1125" dirty="0"/>
          </a:p>
        </p:txBody>
      </p:sp>
      <p:sp>
        <p:nvSpPr>
          <p:cNvPr id="34" name="Text 31"/>
          <p:cNvSpPr txBox="1"/>
          <p:nvPr/>
        </p:nvSpPr>
        <p:spPr>
          <a:xfrm>
            <a:off x="12439498" y="6629400"/>
            <a:ext cx="57150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06</a:t>
            </a:r>
            <a:endParaRPr lang="en-US" sz="2400" dirty="0"/>
          </a:p>
        </p:txBody>
      </p:sp>
      <p:sp>
        <p:nvSpPr>
          <p:cNvPr id="35" name="Text 32"/>
          <p:cNvSpPr txBox="1"/>
          <p:nvPr/>
        </p:nvSpPr>
        <p:spPr>
          <a:xfrm>
            <a:off x="12439498" y="7125005"/>
            <a:ext cx="476311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언제 누가 얼마를 받는지</a:t>
            </a:r>
            <a:endParaRPr lang="en-US" sz="1650" dirty="0"/>
          </a:p>
        </p:txBody>
      </p:sp>
      <p:sp>
        <p:nvSpPr>
          <p:cNvPr id="36" name="Text 33"/>
          <p:cNvSpPr txBox="1"/>
          <p:nvPr/>
        </p:nvSpPr>
        <p:spPr>
          <a:xfrm>
            <a:off x="12439498" y="7543800"/>
            <a:ext cx="476311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D5D5D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공동매각 조건, 매도 승인·의무, 가격·수량,</a:t>
            </a:r>
            <a:endParaRPr lang="en-US" sz="1125" dirty="0"/>
          </a:p>
        </p:txBody>
      </p:sp>
      <p:sp>
        <p:nvSpPr>
          <p:cNvPr id="37" name="Text 34"/>
          <p:cNvSpPr txBox="1"/>
          <p:nvPr/>
        </p:nvSpPr>
        <p:spPr>
          <a:xfrm>
            <a:off x="12439498" y="7765085"/>
            <a:ext cx="476311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D5D5D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세금·비용, 지급일과 운영 의무를 정합니다.</a:t>
            </a:r>
            <a:endParaRPr lang="en-US" sz="1125" dirty="0"/>
          </a:p>
        </p:txBody>
      </p:sp>
      <p:sp>
        <p:nvSpPr>
          <p:cNvPr id="38" name="Text 35"/>
          <p:cNvSpPr txBox="1"/>
          <p:nvPr/>
        </p:nvSpPr>
        <p:spPr>
          <a:xfrm>
            <a:off x="990295" y="9124798"/>
            <a:ext cx="16459200" cy="24780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buNone/>
            </a:pPr>
            <a:r>
              <a:rPr lang="en-US" sz="1350" kern="0" spc="54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처음에는 실제 기여로 주식을, 이후에는 꾸준한 실적으로 현금화 조건을 정합니다.</a:t>
            </a:r>
            <a:endParaRPr lang="en-US" sz="1350" dirty="0"/>
          </a:p>
        </p:txBody>
      </p:sp>
      <p:sp>
        <p:nvSpPr>
          <p:cNvPr id="39" name="Text 36"/>
          <p:cNvSpPr txBox="1"/>
          <p:nvPr/>
        </p:nvSpPr>
        <p:spPr>
          <a:xfrm>
            <a:off x="990295" y="9696298"/>
            <a:ext cx="1047811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98" dirty="0">
                <a:solidFill>
                  <a:srgbClr val="52525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최종 조건은 참여계약 · 주주간계약 · 매각계약에 따릅니다.</a:t>
            </a:r>
            <a:endParaRPr lang="en-US" sz="975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5895" y="75895"/>
            <a:ext cx="18288000" cy="10287000"/>
          </a:xfrm>
          <a:prstGeom prst="rect">
            <a:avLst/>
          </a:prstGeom>
          <a:solidFill>
            <a:srgbClr val="0A0A0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3" name="Image 0" descr="gen-dedup-9fc4a60fcd8af2058de249a75a445b20.png"/>
          <p:cNvPicPr>
            <a:picLocks noChangeAspect="1"/>
          </p:cNvPicPr>
          <p:nvPr/>
        </p:nvPicPr>
        <p:blipFill>
          <a:blip r:embed="rId3"/>
          <a:srcRect t="-400" b="-400"/>
          <a:stretch/>
        </p:blipFill>
        <p:spPr>
          <a:xfrm>
            <a:off x="990295" y="2743200"/>
            <a:ext cx="1143000" cy="19202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990295" y="3314700"/>
            <a:ext cx="8020202" cy="2210105"/>
          </a:xfrm>
          <a:prstGeom prst="rect">
            <a:avLst/>
          </a:prstGeom>
          <a:solidFill>
            <a:srgbClr val="141414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" name="Shape 2"/>
          <p:cNvSpPr/>
          <p:nvPr/>
        </p:nvSpPr>
        <p:spPr>
          <a:xfrm>
            <a:off x="9448495" y="3314700"/>
            <a:ext cx="8020202" cy="2210105"/>
          </a:xfrm>
          <a:prstGeom prst="rect">
            <a:avLst/>
          </a:prstGeom>
          <a:solidFill>
            <a:srgbClr val="141414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Shape 3"/>
          <p:cNvSpPr/>
          <p:nvPr/>
        </p:nvSpPr>
        <p:spPr>
          <a:xfrm>
            <a:off x="990295" y="5790895"/>
            <a:ext cx="8020202" cy="2210105"/>
          </a:xfrm>
          <a:prstGeom prst="rect">
            <a:avLst/>
          </a:prstGeom>
          <a:solidFill>
            <a:srgbClr val="141414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Shape 4"/>
          <p:cNvSpPr/>
          <p:nvPr/>
        </p:nvSpPr>
        <p:spPr>
          <a:xfrm>
            <a:off x="9448495" y="5790895"/>
            <a:ext cx="8020202" cy="2210105"/>
          </a:xfrm>
          <a:prstGeom prst="rect">
            <a:avLst/>
          </a:prstGeom>
          <a:solidFill>
            <a:srgbClr val="1A1A1A"/>
          </a:solidFill>
          <a:ln w="12700">
            <a:solidFill>
              <a:srgbClr val="C9A96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Shape 5"/>
          <p:cNvSpPr/>
          <p:nvPr/>
        </p:nvSpPr>
        <p:spPr>
          <a:xfrm>
            <a:off x="990295" y="8363102"/>
            <a:ext cx="16487546" cy="952805"/>
          </a:xfrm>
          <a:prstGeom prst="rect">
            <a:avLst/>
          </a:prstGeom>
          <a:solidFill>
            <a:srgbClr val="141414"/>
          </a:solidFill>
          <a:ln/>
        </p:spPr>
        <p:txBody>
          <a:bodyPr/>
          <a:lstStyle/>
          <a:p>
            <a:endParaRPr lang="ko-KR" altLang="en-US"/>
          </a:p>
        </p:txBody>
      </p:sp>
      <p:sp>
        <p:nvSpPr>
          <p:cNvPr id="9" name="Shape 6"/>
          <p:cNvSpPr/>
          <p:nvPr/>
        </p:nvSpPr>
        <p:spPr>
          <a:xfrm>
            <a:off x="990295" y="8363102"/>
            <a:ext cx="28346" cy="952805"/>
          </a:xfrm>
          <a:prstGeom prst="rect">
            <a:avLst/>
          </a:prstGeom>
          <a:solidFill>
            <a:srgbClr val="C9A961"/>
          </a:solidFill>
          <a:ln w="12700">
            <a:solidFill>
              <a:srgbClr val="C9A96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Text 7"/>
          <p:cNvSpPr txBox="1"/>
          <p:nvPr/>
        </p:nvSpPr>
        <p:spPr>
          <a:xfrm>
            <a:off x="990295" y="990295"/>
            <a:ext cx="2558491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312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PART 05 · FAQ · POLICY</a:t>
            </a:r>
            <a:endParaRPr lang="en-US" sz="975" dirty="0"/>
          </a:p>
        </p:txBody>
      </p:sp>
      <p:sp>
        <p:nvSpPr>
          <p:cNvPr id="11" name="Text 8"/>
          <p:cNvSpPr txBox="1"/>
          <p:nvPr/>
        </p:nvSpPr>
        <p:spPr>
          <a:xfrm>
            <a:off x="16745407" y="10001707"/>
            <a:ext cx="1239012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975" kern="0" spc="176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22 / 24</a:t>
            </a:r>
            <a:endParaRPr lang="en-US" sz="975" dirty="0"/>
          </a:p>
        </p:txBody>
      </p:sp>
      <p:sp>
        <p:nvSpPr>
          <p:cNvPr id="12" name="Text 9"/>
          <p:cNvSpPr txBox="1"/>
          <p:nvPr/>
        </p:nvSpPr>
        <p:spPr>
          <a:xfrm>
            <a:off x="990295" y="1600200"/>
            <a:ext cx="14287500" cy="6007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5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자주 묻는 내용 · 운영 규정과 같이 봅니다</a:t>
            </a:r>
            <a:endParaRPr lang="en-US" sz="4500" dirty="0"/>
          </a:p>
        </p:txBody>
      </p:sp>
      <p:sp>
        <p:nvSpPr>
          <p:cNvPr id="13" name="Text 10"/>
          <p:cNvSpPr txBox="1"/>
          <p:nvPr/>
        </p:nvSpPr>
        <p:spPr>
          <a:xfrm>
            <a:off x="1314907" y="3581705"/>
            <a:ext cx="7239305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kern="0" spc="210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Q · INSTALLATION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1314907" y="3905402"/>
            <a:ext cx="7239305" cy="3246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앱만 설치하면 주식을 받을 수 있나요</a:t>
            </a:r>
            <a:endParaRPr lang="en-US" sz="1800" dirty="0"/>
          </a:p>
        </p:txBody>
      </p:sp>
      <p:sp>
        <p:nvSpPr>
          <p:cNvPr id="15" name="Text 12"/>
          <p:cNvSpPr txBox="1"/>
          <p:nvPr/>
        </p:nvSpPr>
        <p:spPr>
          <a:xfrm>
            <a:off x="1314907" y="4496105"/>
            <a:ext cx="7239305" cy="2578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아닙니다. 정해진 기간의 실제 연결과 정상 데이터를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>
            <a:off x="1314907" y="4746650"/>
            <a:ext cx="7239305" cy="2578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확인한 뒤에야 비로소 배정합니다.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>
            <a:off x="9773107" y="3581705"/>
            <a:ext cx="7239305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kern="0" spc="210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Q · CONFISCATION</a:t>
            </a:r>
            <a:endParaRPr lang="en-US" sz="1050" dirty="0"/>
          </a:p>
        </p:txBody>
      </p:sp>
      <p:sp>
        <p:nvSpPr>
          <p:cNvPr id="18" name="Text 15"/>
          <p:cNvSpPr txBox="1"/>
          <p:nvPr/>
        </p:nvSpPr>
        <p:spPr>
          <a:xfrm>
            <a:off x="9773107" y="3905402"/>
            <a:ext cx="7239305" cy="3246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기준 미달이면 보유 주식을 회수하나요</a:t>
            </a:r>
            <a:endParaRPr lang="en-US" sz="1800" dirty="0"/>
          </a:p>
        </p:txBody>
      </p:sp>
      <p:sp>
        <p:nvSpPr>
          <p:cNvPr id="19" name="Text 16"/>
          <p:cNvSpPr txBox="1"/>
          <p:nvPr/>
        </p:nvSpPr>
        <p:spPr>
          <a:xfrm>
            <a:off x="9773107" y="4496105"/>
            <a:ext cx="7239305" cy="2578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자동 회수하지 않습니다. 공동매각에서 매도수량이나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>
            <a:off x="9773107" y="4746650"/>
            <a:ext cx="7239305" cy="2578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추가대금을 조정하는 방식입니다.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>
            <a:off x="1314907" y="6057900"/>
            <a:ext cx="7239305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kern="0" spc="210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Q · CONTINUITY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1314907" y="6381598"/>
            <a:ext cx="7239305" cy="3246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기존 영업과 다른 제휴가 가능한가요</a:t>
            </a:r>
            <a:endParaRPr lang="en-US" sz="1800" dirty="0"/>
          </a:p>
        </p:txBody>
      </p:sp>
      <p:sp>
        <p:nvSpPr>
          <p:cNvPr id="23" name="Text 20"/>
          <p:cNvSpPr txBox="1"/>
          <p:nvPr/>
        </p:nvSpPr>
        <p:spPr>
          <a:xfrm>
            <a:off x="1314907" y="6972300"/>
            <a:ext cx="7239305" cy="2578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기존 콜센터와 다른 앱은 그대로 유지 가능합니다.</a:t>
            </a:r>
            <a:endParaRPr lang="en-US" sz="1275" dirty="0"/>
          </a:p>
        </p:txBody>
      </p:sp>
      <p:sp>
        <p:nvSpPr>
          <p:cNvPr id="24" name="Text 21"/>
          <p:cNvSpPr txBox="1"/>
          <p:nvPr/>
        </p:nvSpPr>
        <p:spPr>
          <a:xfrm>
            <a:off x="1314907" y="7222846"/>
            <a:ext cx="7239305" cy="2578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중복 배차를 막을 공통 규칙만 정합니다.</a:t>
            </a:r>
            <a:endParaRPr lang="en-US" sz="1275" dirty="0"/>
          </a:p>
        </p:txBody>
      </p:sp>
      <p:sp>
        <p:nvSpPr>
          <p:cNvPr id="25" name="Text 22"/>
          <p:cNvSpPr txBox="1"/>
          <p:nvPr/>
        </p:nvSpPr>
        <p:spPr>
          <a:xfrm>
            <a:off x="9773107" y="6057900"/>
            <a:ext cx="7239305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kern="0" spc="210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Q · GUARANTEE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9773107" y="6381598"/>
            <a:ext cx="7239305" cy="3246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매각이 성사되지 않으면 어떻게 되나요</a:t>
            </a:r>
            <a:endParaRPr lang="en-US" sz="1800" dirty="0"/>
          </a:p>
        </p:txBody>
      </p:sp>
      <p:sp>
        <p:nvSpPr>
          <p:cNvPr id="27" name="Text 24"/>
          <p:cNvSpPr txBox="1"/>
          <p:nvPr/>
        </p:nvSpPr>
        <p:spPr>
          <a:xfrm>
            <a:off x="9773107" y="6972300"/>
            <a:ext cx="7239305" cy="2578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D5D5D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주식 보유만으로 현금이 지급되지는 않습니다.</a:t>
            </a:r>
            <a:endParaRPr lang="en-US" sz="1275" dirty="0"/>
          </a:p>
        </p:txBody>
      </p:sp>
      <p:sp>
        <p:nvSpPr>
          <p:cNvPr id="28" name="Text 25"/>
          <p:cNvSpPr txBox="1"/>
          <p:nvPr/>
        </p:nvSpPr>
        <p:spPr>
          <a:xfrm>
            <a:off x="9773107" y="7222846"/>
            <a:ext cx="7239305" cy="2578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275" dirty="0">
                <a:solidFill>
                  <a:srgbClr val="D5D5D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매각 시점과 가격은 보장하지 않습니다.</a:t>
            </a:r>
            <a:endParaRPr lang="en-US" sz="1275" dirty="0"/>
          </a:p>
        </p:txBody>
      </p:sp>
      <p:sp>
        <p:nvSpPr>
          <p:cNvPr id="29" name="Text 26"/>
          <p:cNvSpPr txBox="1"/>
          <p:nvPr/>
        </p:nvSpPr>
        <p:spPr>
          <a:xfrm>
            <a:off x="1600200" y="8591702"/>
            <a:ext cx="285750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kern="0" spc="315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OUR POLICY</a:t>
            </a:r>
            <a:endParaRPr lang="en-US" sz="1050" dirty="0"/>
          </a:p>
        </p:txBody>
      </p:sp>
      <p:sp>
        <p:nvSpPr>
          <p:cNvPr id="30" name="Text 27"/>
          <p:cNvSpPr txBox="1"/>
          <p:nvPr/>
        </p:nvSpPr>
        <p:spPr>
          <a:xfrm>
            <a:off x="1600200" y="8839505"/>
            <a:ext cx="15240305" cy="2862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이미 합의한 주식과 매각 조건을 일방적으로 바꾸지 않습니다. 변경 절차와 동의 범위는 운영 규정으로 정합니다.</a:t>
            </a:r>
            <a:endParaRPr lang="en-US" sz="1500" dirty="0"/>
          </a:p>
        </p:txBody>
      </p:sp>
      <p:sp>
        <p:nvSpPr>
          <p:cNvPr id="31" name="Text 28"/>
          <p:cNvSpPr txBox="1"/>
          <p:nvPr/>
        </p:nvSpPr>
        <p:spPr>
          <a:xfrm>
            <a:off x="990295" y="9696298"/>
            <a:ext cx="285750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156" dirty="0">
                <a:solidFill>
                  <a:srgbClr val="52525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OPEN MOBILITY PARTNERS</a:t>
            </a:r>
            <a:endParaRPr lang="en-US" sz="975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5895" y="75895"/>
            <a:ext cx="18288000" cy="10287000"/>
          </a:xfrm>
          <a:prstGeom prst="rect">
            <a:avLst/>
          </a:prstGeom>
          <a:solidFill>
            <a:srgbClr val="0A0A0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3" name="Image 0" descr="gen-dedup-9fc4a60fcd8af2058de249a75a445b20.png"/>
          <p:cNvPicPr>
            <a:picLocks noChangeAspect="1"/>
          </p:cNvPicPr>
          <p:nvPr/>
        </p:nvPicPr>
        <p:blipFill>
          <a:blip r:embed="rId3"/>
          <a:srcRect t="-400" b="-400"/>
          <a:stretch/>
        </p:blipFill>
        <p:spPr>
          <a:xfrm>
            <a:off x="990295" y="2266798"/>
            <a:ext cx="1143000" cy="19202"/>
          </a:xfrm>
          <a:prstGeom prst="rect">
            <a:avLst/>
          </a:prstGeom>
        </p:spPr>
      </p:pic>
      <p:pic>
        <p:nvPicPr>
          <p:cNvPr id="4" name="Image 1" descr="gen-dedup-288f8c98988b04c6d572c4b105bb9b36.png"/>
          <p:cNvPicPr>
            <a:picLocks noChangeAspect="1"/>
          </p:cNvPicPr>
          <p:nvPr/>
        </p:nvPicPr>
        <p:blipFill>
          <a:blip r:embed="rId4"/>
          <a:srcRect l="-2083" r="-2083"/>
          <a:stretch/>
        </p:blipFill>
        <p:spPr>
          <a:xfrm>
            <a:off x="990295" y="7029907"/>
            <a:ext cx="571500" cy="9144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990295" y="3810305"/>
            <a:ext cx="8248802" cy="2686507"/>
          </a:xfrm>
          <a:prstGeom prst="rect">
            <a:avLst/>
          </a:prstGeom>
          <a:solidFill>
            <a:srgbClr val="141414"/>
          </a:solidFill>
          <a:ln w="12700">
            <a:solidFill>
              <a:srgbClr val="C9A96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Shape 2"/>
          <p:cNvSpPr/>
          <p:nvPr/>
        </p:nvSpPr>
        <p:spPr>
          <a:xfrm>
            <a:off x="9448495" y="3810305"/>
            <a:ext cx="8020202" cy="2686507"/>
          </a:xfrm>
          <a:prstGeom prst="rect">
            <a:avLst/>
          </a:prstGeom>
          <a:solidFill>
            <a:srgbClr val="1A1A1A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Shape 3"/>
          <p:cNvSpPr/>
          <p:nvPr/>
        </p:nvSpPr>
        <p:spPr>
          <a:xfrm>
            <a:off x="990295" y="7295998"/>
            <a:ext cx="3943807" cy="1923898"/>
          </a:xfrm>
          <a:prstGeom prst="rect">
            <a:avLst/>
          </a:prstGeom>
          <a:solidFill>
            <a:srgbClr val="141414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8" name="Shape 4"/>
          <p:cNvSpPr/>
          <p:nvPr/>
        </p:nvSpPr>
        <p:spPr>
          <a:xfrm>
            <a:off x="5067605" y="7295998"/>
            <a:ext cx="3943807" cy="1923898"/>
          </a:xfrm>
          <a:prstGeom prst="rect">
            <a:avLst/>
          </a:prstGeom>
          <a:solidFill>
            <a:srgbClr val="141414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Shape 5"/>
          <p:cNvSpPr/>
          <p:nvPr/>
        </p:nvSpPr>
        <p:spPr>
          <a:xfrm>
            <a:off x="9144000" y="7295998"/>
            <a:ext cx="3943807" cy="1923898"/>
          </a:xfrm>
          <a:prstGeom prst="rect">
            <a:avLst/>
          </a:prstGeom>
          <a:solidFill>
            <a:srgbClr val="141414"/>
          </a:solidFill>
          <a:ln w="12700">
            <a:solidFill>
              <a:srgbClr val="2A2A2A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Shape 6"/>
          <p:cNvSpPr/>
          <p:nvPr/>
        </p:nvSpPr>
        <p:spPr>
          <a:xfrm>
            <a:off x="13220395" y="7295998"/>
            <a:ext cx="4248302" cy="1923898"/>
          </a:xfrm>
          <a:prstGeom prst="rect">
            <a:avLst/>
          </a:prstGeom>
          <a:solidFill>
            <a:srgbClr val="1A1A1A"/>
          </a:solidFill>
          <a:ln w="12700">
            <a:solidFill>
              <a:srgbClr val="C9A96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11" name="Image 2" descr="gen-dedup-71483e0d82a734d64d0e79800713413a.png"/>
          <p:cNvPicPr>
            <a:picLocks noChangeAspect="1"/>
          </p:cNvPicPr>
          <p:nvPr/>
        </p:nvPicPr>
        <p:blipFill>
          <a:blip r:embed="rId5"/>
          <a:srcRect l="-2111" r="-2111"/>
          <a:stretch/>
        </p:blipFill>
        <p:spPr>
          <a:xfrm>
            <a:off x="1295705" y="4343400"/>
            <a:ext cx="609905" cy="9144"/>
          </a:xfrm>
          <a:prstGeom prst="rect">
            <a:avLst/>
          </a:prstGeom>
        </p:spPr>
      </p:pic>
      <p:pic>
        <p:nvPicPr>
          <p:cNvPr id="12" name="Image 3" descr="gen-dedup-1342d1199756a28705e6478a62729b68.png"/>
          <p:cNvPicPr>
            <a:picLocks noChangeAspect="1"/>
          </p:cNvPicPr>
          <p:nvPr/>
        </p:nvPicPr>
        <p:blipFill>
          <a:blip r:embed="rId6"/>
          <a:srcRect l="-2111" r="-2111"/>
          <a:stretch/>
        </p:blipFill>
        <p:spPr>
          <a:xfrm>
            <a:off x="9753905" y="4343400"/>
            <a:ext cx="609905" cy="9144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990295" y="990295"/>
            <a:ext cx="285750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312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PART 05 · OVERSEAS REVIEW</a:t>
            </a:r>
            <a:endParaRPr lang="en-US" sz="975" dirty="0"/>
          </a:p>
        </p:txBody>
      </p:sp>
      <p:sp>
        <p:nvSpPr>
          <p:cNvPr id="14" name="Text 8"/>
          <p:cNvSpPr txBox="1"/>
          <p:nvPr/>
        </p:nvSpPr>
        <p:spPr>
          <a:xfrm>
            <a:off x="16745407" y="10001707"/>
            <a:ext cx="1239012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975" kern="0" spc="176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23 / 24</a:t>
            </a:r>
            <a:endParaRPr lang="en-US" sz="975" dirty="0"/>
          </a:p>
        </p:txBody>
      </p:sp>
      <p:sp>
        <p:nvSpPr>
          <p:cNvPr id="15" name="Text 9"/>
          <p:cNvSpPr txBox="1"/>
          <p:nvPr/>
        </p:nvSpPr>
        <p:spPr>
          <a:xfrm>
            <a:off x="990295" y="1447495"/>
            <a:ext cx="16459200" cy="5623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4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해외 자본이 이 검토에 함께하고 있습니다</a:t>
            </a:r>
            <a:endParaRPr lang="en-US" sz="4200" dirty="0"/>
          </a:p>
        </p:txBody>
      </p:sp>
      <p:sp>
        <p:nvSpPr>
          <p:cNvPr id="16" name="Text 10"/>
          <p:cNvSpPr txBox="1"/>
          <p:nvPr/>
        </p:nvSpPr>
        <p:spPr>
          <a:xfrm>
            <a:off x="990295" y="2476195"/>
            <a:ext cx="16459200" cy="2862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창업자 한 사람의 사적 제안이 아닙니다 — 구체적 협상 단계의 두 통의 문서가 진행 중이며,</a:t>
            </a:r>
            <a:endParaRPr lang="en-US" sz="1425" dirty="0"/>
          </a:p>
        </p:txBody>
      </p:sp>
      <p:sp>
        <p:nvSpPr>
          <p:cNvPr id="17" name="Text 11"/>
          <p:cNvSpPr txBox="1"/>
          <p:nvPr/>
        </p:nvSpPr>
        <p:spPr>
          <a:xfrm>
            <a:off x="990295" y="2756916"/>
            <a:ext cx="16459200" cy="28620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425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모빌리티 스테이블코인 인프라가 매각·합병될 수 있는지를 외부 자본이 직접 검토하고 있습니다.</a:t>
            </a:r>
            <a:endParaRPr lang="en-US" sz="1425" dirty="0"/>
          </a:p>
        </p:txBody>
      </p:sp>
      <p:sp>
        <p:nvSpPr>
          <p:cNvPr id="18" name="Text 12"/>
          <p:cNvSpPr txBox="1"/>
          <p:nvPr/>
        </p:nvSpPr>
        <p:spPr>
          <a:xfrm>
            <a:off x="1295705" y="4058107"/>
            <a:ext cx="362011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293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DOCUMENT · 01</a:t>
            </a:r>
            <a:endParaRPr lang="en-US" sz="975" dirty="0"/>
          </a:p>
        </p:txBody>
      </p:sp>
      <p:sp>
        <p:nvSpPr>
          <p:cNvPr id="19" name="Text 13"/>
          <p:cNvSpPr txBox="1"/>
          <p:nvPr/>
        </p:nvSpPr>
        <p:spPr>
          <a:xfrm>
            <a:off x="1295705" y="4572000"/>
            <a:ext cx="7429500" cy="3246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LETTER OF INTEREST · LOI</a:t>
            </a:r>
            <a:endParaRPr lang="en-US" sz="2100" dirty="0"/>
          </a:p>
        </p:txBody>
      </p:sp>
      <p:sp>
        <p:nvSpPr>
          <p:cNvPr id="20" name="Text 14"/>
          <p:cNvSpPr txBox="1"/>
          <p:nvPr/>
        </p:nvSpPr>
        <p:spPr>
          <a:xfrm>
            <a:off x="1295705" y="5009998"/>
            <a:ext cx="7429500" cy="2578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D5D5D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준웨이상세증권 (Junwei Capital Securities Co., Limited) · 홍콩</a:t>
            </a:r>
            <a:endParaRPr lang="en-US" sz="1350" dirty="0"/>
          </a:p>
        </p:txBody>
      </p:sp>
      <p:sp>
        <p:nvSpPr>
          <p:cNvPr id="21" name="Text 15"/>
          <p:cNvSpPr txBox="1"/>
          <p:nvPr/>
        </p:nvSpPr>
        <p:spPr>
          <a:xfrm>
            <a:off x="1295705" y="5372100"/>
            <a:ext cx="74295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발행일 · 2025.10.22 · Rev. No. 2025-CK-YT-032 · 수신 박대용</a:t>
            </a:r>
            <a:endParaRPr lang="en-US" sz="1125" dirty="0"/>
          </a:p>
        </p:txBody>
      </p:sp>
      <p:sp>
        <p:nvSpPr>
          <p:cNvPr id="22" name="Text 16"/>
          <p:cNvSpPr txBox="1"/>
          <p:nvPr/>
        </p:nvSpPr>
        <p:spPr>
          <a:xfrm>
            <a:off x="1295705" y="5593385"/>
            <a:ext cx="74295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홍콩·미국 자본시장 20년+ · 자문 상장 100+ · 누적 시가 USD 380B+</a:t>
            </a:r>
            <a:endParaRPr lang="en-US" sz="1125" dirty="0"/>
          </a:p>
        </p:txBody>
      </p:sp>
      <p:sp>
        <p:nvSpPr>
          <p:cNvPr id="23" name="Text 17"/>
          <p:cNvSpPr txBox="1"/>
          <p:nvPr/>
        </p:nvSpPr>
        <p:spPr>
          <a:xfrm>
            <a:off x="9753905" y="4058107"/>
            <a:ext cx="362011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293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DOCUMENT · 02 · SIGNED</a:t>
            </a:r>
            <a:endParaRPr lang="en-US" sz="975" dirty="0"/>
          </a:p>
        </p:txBody>
      </p:sp>
      <p:sp>
        <p:nvSpPr>
          <p:cNvPr id="24" name="Text 18"/>
          <p:cNvSpPr txBox="1"/>
          <p:nvPr/>
        </p:nvSpPr>
        <p:spPr>
          <a:xfrm>
            <a:off x="9753905" y="4572000"/>
            <a:ext cx="7429500" cy="3246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CONFIDENTIALITY AGREEMENT · NDA</a:t>
            </a:r>
            <a:endParaRPr lang="en-US" sz="2100" dirty="0"/>
          </a:p>
        </p:txBody>
      </p:sp>
      <p:sp>
        <p:nvSpPr>
          <p:cNvPr id="25" name="Text 19"/>
          <p:cNvSpPr txBox="1"/>
          <p:nvPr/>
        </p:nvSpPr>
        <p:spPr>
          <a:xfrm>
            <a:off x="9753905" y="5009998"/>
            <a:ext cx="7429500" cy="2578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D5D5D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JW Capital Securities Limited ↔ Axis Mobility Co., Ltd.</a:t>
            </a:r>
            <a:endParaRPr lang="en-US" sz="1350" dirty="0"/>
          </a:p>
        </p:txBody>
      </p:sp>
      <p:sp>
        <p:nvSpPr>
          <p:cNvPr id="26" name="Text 20"/>
          <p:cNvSpPr txBox="1"/>
          <p:nvPr/>
        </p:nvSpPr>
        <p:spPr>
          <a:xfrm>
            <a:off x="9753905" y="5372100"/>
            <a:ext cx="74295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발효일 · 2025.12.23 · 본점 43/F AIA Tower, North Point, Hong Kong</a:t>
            </a:r>
            <a:endParaRPr lang="en-US" sz="1125" dirty="0"/>
          </a:p>
        </p:txBody>
      </p:sp>
      <p:sp>
        <p:nvSpPr>
          <p:cNvPr id="27" name="Text 21"/>
          <p:cNvSpPr txBox="1"/>
          <p:nvPr/>
        </p:nvSpPr>
        <p:spPr>
          <a:xfrm>
            <a:off x="9753905" y="5593385"/>
            <a:ext cx="74295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25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기밀유지 5년 · 영업비밀 무기한 · 분쟁 시 홍콩국제중재센터</a:t>
            </a:r>
            <a:endParaRPr lang="en-US" sz="1125" dirty="0"/>
          </a:p>
        </p:txBody>
      </p:sp>
      <p:sp>
        <p:nvSpPr>
          <p:cNvPr id="28" name="Text 22"/>
          <p:cNvSpPr txBox="1"/>
          <p:nvPr/>
        </p:nvSpPr>
        <p:spPr>
          <a:xfrm>
            <a:off x="990295" y="6782105"/>
            <a:ext cx="571500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293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COOPERATION AREAS · 4 AXES</a:t>
            </a:r>
            <a:endParaRPr lang="en-US" sz="975" dirty="0"/>
          </a:p>
        </p:txBody>
      </p:sp>
      <p:sp>
        <p:nvSpPr>
          <p:cNvPr id="29" name="Text 23"/>
          <p:cNvSpPr txBox="1"/>
          <p:nvPr/>
        </p:nvSpPr>
        <p:spPr>
          <a:xfrm>
            <a:off x="1218895" y="7487107"/>
            <a:ext cx="190561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195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01</a:t>
            </a:r>
            <a:endParaRPr lang="en-US" sz="975" dirty="0"/>
          </a:p>
        </p:txBody>
      </p:sp>
      <p:sp>
        <p:nvSpPr>
          <p:cNvPr id="30" name="Text 24"/>
          <p:cNvSpPr txBox="1"/>
          <p:nvPr/>
        </p:nvSpPr>
        <p:spPr>
          <a:xfrm>
            <a:off x="1218895" y="7753198"/>
            <a:ext cx="3467405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미국 상장 지원</a:t>
            </a:r>
            <a:endParaRPr lang="en-US" sz="1425" dirty="0"/>
          </a:p>
        </p:txBody>
      </p:sp>
      <p:sp>
        <p:nvSpPr>
          <p:cNvPr id="31" name="Text 25"/>
          <p:cNvSpPr txBox="1"/>
          <p:nvPr/>
        </p:nvSpPr>
        <p:spPr>
          <a:xfrm>
            <a:off x="1218895" y="8191195"/>
            <a:ext cx="3467405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미국 상장 기업·Pre-IPO 후보를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1218895" y="8397850"/>
            <a:ext cx="3467405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전략적 투자자로 연결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5296205" y="7487107"/>
            <a:ext cx="190561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195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02</a:t>
            </a:r>
            <a:endParaRPr lang="en-US" sz="975" dirty="0"/>
          </a:p>
        </p:txBody>
      </p:sp>
      <p:sp>
        <p:nvSpPr>
          <p:cNvPr id="34" name="Text 28"/>
          <p:cNvSpPr txBox="1"/>
          <p:nvPr/>
        </p:nvSpPr>
        <p:spPr>
          <a:xfrm>
            <a:off x="5296205" y="7753198"/>
            <a:ext cx="3467405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경영권 자율성</a:t>
            </a:r>
            <a:endParaRPr lang="en-US" sz="1425" dirty="0"/>
          </a:p>
        </p:txBody>
      </p:sp>
      <p:sp>
        <p:nvSpPr>
          <p:cNvPr id="35" name="Text 29"/>
          <p:cNvSpPr txBox="1"/>
          <p:nvPr/>
        </p:nvSpPr>
        <p:spPr>
          <a:xfrm>
            <a:off x="5296205" y="8191195"/>
            <a:ext cx="3467405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한국 법인은 기존 경영진 유지</a:t>
            </a:r>
            <a:endParaRPr lang="en-US" sz="1050" dirty="0"/>
          </a:p>
        </p:txBody>
      </p:sp>
      <p:sp>
        <p:nvSpPr>
          <p:cNvPr id="36" name="Text 30"/>
          <p:cNvSpPr txBox="1"/>
          <p:nvPr/>
        </p:nvSpPr>
        <p:spPr>
          <a:xfrm>
            <a:off x="5296205" y="8397850"/>
            <a:ext cx="3467405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상장 모회사 간섭 없이 자율 운영</a:t>
            </a:r>
            <a:endParaRPr lang="en-US" sz="1050" dirty="0"/>
          </a:p>
        </p:txBody>
      </p:sp>
      <p:sp>
        <p:nvSpPr>
          <p:cNvPr id="37" name="Text 31"/>
          <p:cNvSpPr txBox="1"/>
          <p:nvPr/>
        </p:nvSpPr>
        <p:spPr>
          <a:xfrm>
            <a:off x="9372600" y="7487107"/>
            <a:ext cx="190561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195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03</a:t>
            </a:r>
            <a:endParaRPr lang="en-US" sz="975" dirty="0"/>
          </a:p>
        </p:txBody>
      </p:sp>
      <p:sp>
        <p:nvSpPr>
          <p:cNvPr id="38" name="Text 32"/>
          <p:cNvSpPr txBox="1"/>
          <p:nvPr/>
        </p:nvSpPr>
        <p:spPr>
          <a:xfrm>
            <a:off x="9372600" y="7753198"/>
            <a:ext cx="3467405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암호자산 가치화</a:t>
            </a:r>
            <a:endParaRPr lang="en-US" sz="1425" dirty="0"/>
          </a:p>
        </p:txBody>
      </p:sp>
      <p:sp>
        <p:nvSpPr>
          <p:cNvPr id="39" name="Text 33"/>
          <p:cNvSpPr txBox="1"/>
          <p:nvPr/>
        </p:nvSpPr>
        <p:spPr>
          <a:xfrm>
            <a:off x="9372600" y="8191195"/>
            <a:ext cx="3467405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보유 스테이블코인 자산을</a:t>
            </a:r>
            <a:endParaRPr lang="en-US" sz="1050" dirty="0"/>
          </a:p>
        </p:txBody>
      </p:sp>
      <p:sp>
        <p:nvSpPr>
          <p:cNvPr id="40" name="Text 34"/>
          <p:cNvSpPr txBox="1"/>
          <p:nvPr/>
        </p:nvSpPr>
        <p:spPr>
          <a:xfrm>
            <a:off x="9372600" y="8397850"/>
            <a:ext cx="3467405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기업 가치에 반영, 주식과 교환 가능</a:t>
            </a:r>
            <a:endParaRPr lang="en-US" sz="1050" dirty="0"/>
          </a:p>
        </p:txBody>
      </p:sp>
      <p:sp>
        <p:nvSpPr>
          <p:cNvPr id="41" name="Text 35"/>
          <p:cNvSpPr txBox="1"/>
          <p:nvPr/>
        </p:nvSpPr>
        <p:spPr>
          <a:xfrm>
            <a:off x="13448995" y="7487107"/>
            <a:ext cx="190561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195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04</a:t>
            </a:r>
            <a:endParaRPr lang="en-US" sz="975" dirty="0"/>
          </a:p>
        </p:txBody>
      </p:sp>
      <p:sp>
        <p:nvSpPr>
          <p:cNvPr id="42" name="Text 36"/>
          <p:cNvSpPr txBox="1"/>
          <p:nvPr/>
        </p:nvSpPr>
        <p:spPr>
          <a:xfrm>
            <a:off x="13448995" y="7753198"/>
            <a:ext cx="3771900" cy="2386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425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추가 자본 동반</a:t>
            </a:r>
            <a:endParaRPr lang="en-US" sz="1425" dirty="0"/>
          </a:p>
        </p:txBody>
      </p:sp>
      <p:sp>
        <p:nvSpPr>
          <p:cNvPr id="43" name="Text 37"/>
          <p:cNvSpPr txBox="1"/>
          <p:nvPr/>
        </p:nvSpPr>
        <p:spPr>
          <a:xfrm>
            <a:off x="13448995" y="8191195"/>
            <a:ext cx="3771900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시나리오 확보 후 추가 자본 투입</a:t>
            </a:r>
            <a:endParaRPr lang="en-US" sz="1050" dirty="0"/>
          </a:p>
        </p:txBody>
      </p:sp>
      <p:sp>
        <p:nvSpPr>
          <p:cNvPr id="44" name="Text 38"/>
          <p:cNvSpPr txBox="1"/>
          <p:nvPr/>
        </p:nvSpPr>
        <p:spPr>
          <a:xfrm>
            <a:off x="13448995" y="8397850"/>
            <a:ext cx="3771900" cy="2103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dirty="0">
                <a:solidFill>
                  <a:srgbClr val="D5D5D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모빌리티 · 블록체인 · 디지털금융 동시 협력</a:t>
            </a:r>
            <a:endParaRPr lang="en-US" sz="1050" dirty="0"/>
          </a:p>
        </p:txBody>
      </p:sp>
      <p:sp>
        <p:nvSpPr>
          <p:cNvPr id="45" name="Text 39"/>
          <p:cNvSpPr txBox="1"/>
          <p:nvPr/>
        </p:nvSpPr>
        <p:spPr>
          <a:xfrm>
            <a:off x="990295" y="9506102"/>
            <a:ext cx="16459200" cy="2002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dirty="0">
                <a:solidFill>
                  <a:srgbClr val="52525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두 통의 문서는 검토 초기 단계의 공식 진행 통입니다. 구체적 수치와 조건은 실사용 인프라 검증 이후 비공개 협상의 형식으로 정합니다.</a:t>
            </a:r>
            <a:endParaRPr lang="en-US" sz="975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5895" y="75895"/>
            <a:ext cx="18288000" cy="10287000"/>
          </a:xfrm>
          <a:prstGeom prst="rect">
            <a:avLst/>
          </a:prstGeom>
          <a:solidFill>
            <a:srgbClr val="0A0A0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3" name="Image 0" descr="gen-dedup-a32d067f8211cc8030ac541dea94ecad.png"/>
          <p:cNvPicPr>
            <a:picLocks noChangeAspect="1"/>
          </p:cNvPicPr>
          <p:nvPr/>
        </p:nvPicPr>
        <p:blipFill>
          <a:blip r:embed="rId3"/>
          <a:srcRect t="-420" b="-420"/>
          <a:stretch/>
        </p:blipFill>
        <p:spPr>
          <a:xfrm>
            <a:off x="990295" y="2324405"/>
            <a:ext cx="761695" cy="19202"/>
          </a:xfrm>
          <a:prstGeom prst="rect">
            <a:avLst/>
          </a:prstGeom>
        </p:spPr>
      </p:pic>
      <p:pic>
        <p:nvPicPr>
          <p:cNvPr id="4" name="Image 1" descr="gen-dedup-1110dafe5f315b23057702c62a541e63.png"/>
          <p:cNvPicPr>
            <a:picLocks noChangeAspect="1"/>
          </p:cNvPicPr>
          <p:nvPr/>
        </p:nvPicPr>
        <p:blipFill>
          <a:blip r:embed="rId4"/>
          <a:srcRect t="-412" b="-412"/>
          <a:stretch/>
        </p:blipFill>
        <p:spPr>
          <a:xfrm>
            <a:off x="990295" y="7505395"/>
            <a:ext cx="1333195" cy="19202"/>
          </a:xfrm>
          <a:prstGeom prst="rect">
            <a:avLst/>
          </a:prstGeom>
        </p:spPr>
      </p:pic>
      <p:pic>
        <p:nvPicPr>
          <p:cNvPr id="5" name="Image 2" descr="gen-dedup-54d00189b46c252968d72b5989808dd0.png"/>
          <p:cNvPicPr>
            <a:picLocks noChangeAspect="1"/>
          </p:cNvPicPr>
          <p:nvPr/>
        </p:nvPicPr>
        <p:blipFill>
          <a:blip r:embed="rId5"/>
          <a:srcRect l="-2083" r="-2083"/>
          <a:stretch/>
        </p:blipFill>
        <p:spPr>
          <a:xfrm>
            <a:off x="12648895" y="2667305"/>
            <a:ext cx="571500" cy="9144"/>
          </a:xfrm>
          <a:prstGeom prst="rect">
            <a:avLst/>
          </a:prstGeom>
        </p:spPr>
      </p:pic>
      <p:sp>
        <p:nvSpPr>
          <p:cNvPr id="6" name="Shape 1"/>
          <p:cNvSpPr/>
          <p:nvPr/>
        </p:nvSpPr>
        <p:spPr>
          <a:xfrm>
            <a:off x="12268505" y="1981505"/>
            <a:ext cx="5201107" cy="6305702"/>
          </a:xfrm>
          <a:prstGeom prst="rect">
            <a:avLst/>
          </a:prstGeom>
          <a:solidFill>
            <a:srgbClr val="141414"/>
          </a:solidFill>
          <a:ln w="12700">
            <a:solidFill>
              <a:srgbClr val="C9A961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7" name="Image 3" descr="gen-dedup-972de61f644a1e9f0e932ef683f3f9be.png"/>
          <p:cNvPicPr>
            <a:picLocks noChangeAspect="1"/>
          </p:cNvPicPr>
          <p:nvPr/>
        </p:nvPicPr>
        <p:blipFill>
          <a:blip r:embed="rId6"/>
          <a:srcRect l="-2078" r="-2078"/>
          <a:stretch/>
        </p:blipFill>
        <p:spPr>
          <a:xfrm>
            <a:off x="12648895" y="4934102"/>
            <a:ext cx="4419295" cy="9144"/>
          </a:xfrm>
          <a:prstGeom prst="rect">
            <a:avLst/>
          </a:prstGeom>
        </p:spPr>
      </p:pic>
      <p:pic>
        <p:nvPicPr>
          <p:cNvPr id="8" name="Image 4" descr="gen-dedup-972de61f644a1e9f0e932ef683f3f9be.png"/>
          <p:cNvPicPr>
            <a:picLocks noChangeAspect="1"/>
          </p:cNvPicPr>
          <p:nvPr/>
        </p:nvPicPr>
        <p:blipFill>
          <a:blip r:embed="rId6"/>
          <a:srcRect l="-2078" r="-2078"/>
          <a:stretch/>
        </p:blipFill>
        <p:spPr>
          <a:xfrm>
            <a:off x="12648895" y="5848502"/>
            <a:ext cx="4419295" cy="9144"/>
          </a:xfrm>
          <a:prstGeom prst="rect">
            <a:avLst/>
          </a:prstGeom>
        </p:spPr>
      </p:pic>
      <p:pic>
        <p:nvPicPr>
          <p:cNvPr id="9" name="Image 5" descr="gen-dedup-972de61f644a1e9f0e932ef683f3f9be.png"/>
          <p:cNvPicPr>
            <a:picLocks noChangeAspect="1"/>
          </p:cNvPicPr>
          <p:nvPr/>
        </p:nvPicPr>
        <p:blipFill>
          <a:blip r:embed="rId6"/>
          <a:srcRect l="-2078" r="-2078"/>
          <a:stretch/>
        </p:blipFill>
        <p:spPr>
          <a:xfrm>
            <a:off x="12648895" y="6762902"/>
            <a:ext cx="4419295" cy="9144"/>
          </a:xfrm>
          <a:prstGeom prst="rect">
            <a:avLst/>
          </a:prstGeom>
        </p:spPr>
      </p:pic>
      <p:sp>
        <p:nvSpPr>
          <p:cNvPr id="10" name="Text 2"/>
          <p:cNvSpPr txBox="1"/>
          <p:nvPr/>
        </p:nvSpPr>
        <p:spPr>
          <a:xfrm>
            <a:off x="990295" y="990295"/>
            <a:ext cx="228600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312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PART 05 · CLOSING</a:t>
            </a:r>
            <a:endParaRPr lang="en-US" sz="975" dirty="0"/>
          </a:p>
        </p:txBody>
      </p:sp>
      <p:sp>
        <p:nvSpPr>
          <p:cNvPr id="11" name="Text 3"/>
          <p:cNvSpPr txBox="1"/>
          <p:nvPr/>
        </p:nvSpPr>
        <p:spPr>
          <a:xfrm>
            <a:off x="16745407" y="10001707"/>
            <a:ext cx="1239012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r">
              <a:buNone/>
            </a:pPr>
            <a:r>
              <a:rPr lang="en-US" sz="975" kern="0" spc="176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24 / 24</a:t>
            </a:r>
            <a:endParaRPr lang="en-US" sz="975" dirty="0"/>
          </a:p>
        </p:txBody>
      </p:sp>
      <p:sp>
        <p:nvSpPr>
          <p:cNvPr id="12" name="Text 4"/>
          <p:cNvSpPr txBox="1"/>
          <p:nvPr/>
        </p:nvSpPr>
        <p:spPr>
          <a:xfrm>
            <a:off x="990295" y="1981505"/>
            <a:ext cx="1047811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293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마무리 · 한 줄로</a:t>
            </a:r>
            <a:endParaRPr lang="en-US" sz="975" dirty="0"/>
          </a:p>
        </p:txBody>
      </p:sp>
      <p:sp>
        <p:nvSpPr>
          <p:cNvPr id="13" name="Text 5"/>
          <p:cNvSpPr txBox="1"/>
          <p:nvPr/>
        </p:nvSpPr>
        <p:spPr>
          <a:xfrm>
            <a:off x="990295" y="2743200"/>
            <a:ext cx="10478110" cy="9244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6900" b="1" kern="0" spc="-69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사업자의 인프라로</a:t>
            </a:r>
            <a:endParaRPr lang="en-US" sz="6900" dirty="0"/>
          </a:p>
        </p:txBody>
      </p:sp>
      <p:sp>
        <p:nvSpPr>
          <p:cNvPr id="14" name="Text 6"/>
          <p:cNvSpPr txBox="1"/>
          <p:nvPr/>
        </p:nvSpPr>
        <p:spPr>
          <a:xfrm>
            <a:off x="990295" y="3663086"/>
            <a:ext cx="12152376" cy="9244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6900" b="1" kern="0" spc="-69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다시 시작하는 모빌리티.</a:t>
            </a:r>
            <a:endParaRPr lang="en-US" sz="6900" dirty="0"/>
          </a:p>
        </p:txBody>
      </p:sp>
      <p:sp>
        <p:nvSpPr>
          <p:cNvPr id="15" name="Text 7"/>
          <p:cNvSpPr txBox="1"/>
          <p:nvPr/>
        </p:nvSpPr>
        <p:spPr>
          <a:xfrm>
            <a:off x="990295" y="5315407"/>
            <a:ext cx="10478110" cy="3337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D5D5D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큐뱅 → 엑시스모빌리티 → SPC OMP의 흐름 위에서,</a:t>
            </a:r>
            <a:endParaRPr lang="en-US" sz="1650" dirty="0"/>
          </a:p>
        </p:txBody>
      </p:sp>
      <p:sp>
        <p:nvSpPr>
          <p:cNvPr id="16" name="Text 8"/>
          <p:cNvSpPr txBox="1"/>
          <p:nvPr/>
        </p:nvSpPr>
        <p:spPr>
          <a:xfrm>
            <a:off x="990295" y="5640019"/>
            <a:ext cx="10478110" cy="3337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D5D5D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차량과 데이터를 가진 사업자가 주주로 함께 만드는 형태입니다.</a:t>
            </a:r>
            <a:endParaRPr lang="en-US" sz="1650" dirty="0"/>
          </a:p>
        </p:txBody>
      </p:sp>
      <p:sp>
        <p:nvSpPr>
          <p:cNvPr id="17" name="Text 9"/>
          <p:cNvSpPr txBox="1"/>
          <p:nvPr/>
        </p:nvSpPr>
        <p:spPr>
          <a:xfrm>
            <a:off x="990295" y="5964631"/>
            <a:ext cx="10478110" cy="3337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50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매각 가능한 인프라로 다시 정리해서, 인수될 수 있는 형태로 보냅니다.</a:t>
            </a:r>
            <a:endParaRPr lang="en-US" sz="1650" dirty="0"/>
          </a:p>
        </p:txBody>
      </p:sp>
      <p:sp>
        <p:nvSpPr>
          <p:cNvPr id="18" name="Text 10"/>
          <p:cNvSpPr txBox="1"/>
          <p:nvPr/>
        </p:nvSpPr>
        <p:spPr>
          <a:xfrm>
            <a:off x="990295" y="7696505"/>
            <a:ext cx="571500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kern="0" spc="210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OPEN MOBILITY PARTNERS</a:t>
            </a:r>
            <a:endParaRPr lang="en-US" sz="1050" dirty="0"/>
          </a:p>
        </p:txBody>
      </p:sp>
      <p:sp>
        <p:nvSpPr>
          <p:cNvPr id="19" name="Text 11"/>
          <p:cNvSpPr txBox="1"/>
          <p:nvPr/>
        </p:nvSpPr>
        <p:spPr>
          <a:xfrm>
            <a:off x="990295" y="7944307"/>
            <a:ext cx="5715000" cy="20025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125" kern="0" spc="68" dirty="0">
                <a:solidFill>
                  <a:srgbClr val="52525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2026 · 박대용 · ceo@openmobility.partners</a:t>
            </a:r>
            <a:endParaRPr lang="en-US" sz="1125" dirty="0"/>
          </a:p>
        </p:txBody>
      </p:sp>
      <p:sp>
        <p:nvSpPr>
          <p:cNvPr id="20" name="Text 12"/>
          <p:cNvSpPr txBox="1"/>
          <p:nvPr/>
        </p:nvSpPr>
        <p:spPr>
          <a:xfrm>
            <a:off x="12648895" y="2361895"/>
            <a:ext cx="4420210" cy="1911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050" kern="0" spc="315" dirty="0">
                <a:solidFill>
                  <a:srgbClr val="C9A961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CONTACT</a:t>
            </a:r>
            <a:endParaRPr lang="en-US" sz="1050" dirty="0"/>
          </a:p>
        </p:txBody>
      </p:sp>
      <p:sp>
        <p:nvSpPr>
          <p:cNvPr id="21" name="Text 13"/>
          <p:cNvSpPr txBox="1"/>
          <p:nvPr/>
        </p:nvSpPr>
        <p:spPr>
          <a:xfrm>
            <a:off x="12648895" y="2933395"/>
            <a:ext cx="4420210" cy="2953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참여 조건 협의 ·</a:t>
            </a:r>
            <a:endParaRPr lang="en-US" sz="1650" dirty="0"/>
          </a:p>
        </p:txBody>
      </p:sp>
      <p:sp>
        <p:nvSpPr>
          <p:cNvPr id="22" name="Text 14"/>
          <p:cNvSpPr txBox="1"/>
          <p:nvPr/>
        </p:nvSpPr>
        <p:spPr>
          <a:xfrm>
            <a:off x="12648895" y="3226918"/>
            <a:ext cx="4420210" cy="2953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공동매각 진행</a:t>
            </a:r>
            <a:endParaRPr lang="en-US" sz="1650" dirty="0"/>
          </a:p>
        </p:txBody>
      </p:sp>
      <p:sp>
        <p:nvSpPr>
          <p:cNvPr id="23" name="Text 15"/>
          <p:cNvSpPr txBox="1"/>
          <p:nvPr/>
        </p:nvSpPr>
        <p:spPr>
          <a:xfrm>
            <a:off x="12648895" y="4209898"/>
            <a:ext cx="190561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176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이메일</a:t>
            </a:r>
            <a:endParaRPr lang="en-US" sz="975" dirty="0"/>
          </a:p>
        </p:txBody>
      </p:sp>
      <p:sp>
        <p:nvSpPr>
          <p:cNvPr id="24" name="Text 16"/>
          <p:cNvSpPr txBox="1"/>
          <p:nvPr/>
        </p:nvSpPr>
        <p:spPr>
          <a:xfrm>
            <a:off x="12648895" y="4457700"/>
            <a:ext cx="4420210" cy="3529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950" b="1" kern="0" spc="39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ceo@openmobility.partners</a:t>
            </a:r>
            <a:endParaRPr lang="en-US" sz="1950" dirty="0"/>
          </a:p>
        </p:txBody>
      </p:sp>
      <p:sp>
        <p:nvSpPr>
          <p:cNvPr id="25" name="Text 17"/>
          <p:cNvSpPr txBox="1"/>
          <p:nvPr/>
        </p:nvSpPr>
        <p:spPr>
          <a:xfrm>
            <a:off x="12648895" y="5162702"/>
            <a:ext cx="190561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176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대표</a:t>
            </a:r>
            <a:endParaRPr lang="en-US" sz="975" dirty="0"/>
          </a:p>
        </p:txBody>
      </p:sp>
      <p:sp>
        <p:nvSpPr>
          <p:cNvPr id="26" name="Text 18"/>
          <p:cNvSpPr txBox="1"/>
          <p:nvPr/>
        </p:nvSpPr>
        <p:spPr>
          <a:xfrm>
            <a:off x="12648895" y="5410505"/>
            <a:ext cx="442021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박대용</a:t>
            </a:r>
            <a:endParaRPr lang="en-US" sz="1650" dirty="0"/>
          </a:p>
        </p:txBody>
      </p:sp>
      <p:sp>
        <p:nvSpPr>
          <p:cNvPr id="27" name="Text 19"/>
          <p:cNvSpPr txBox="1"/>
          <p:nvPr/>
        </p:nvSpPr>
        <p:spPr>
          <a:xfrm>
            <a:off x="12648895" y="6077102"/>
            <a:ext cx="228600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176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일자</a:t>
            </a:r>
            <a:endParaRPr lang="en-US" sz="975" dirty="0"/>
          </a:p>
        </p:txBody>
      </p:sp>
      <p:sp>
        <p:nvSpPr>
          <p:cNvPr id="28" name="Text 20"/>
          <p:cNvSpPr txBox="1"/>
          <p:nvPr/>
        </p:nvSpPr>
        <p:spPr>
          <a:xfrm>
            <a:off x="12648895" y="6324905"/>
            <a:ext cx="4420210" cy="3054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6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2026 · 10 · 25</a:t>
            </a:r>
            <a:endParaRPr lang="en-US" sz="1650" dirty="0"/>
          </a:p>
        </p:txBody>
      </p:sp>
      <p:sp>
        <p:nvSpPr>
          <p:cNvPr id="29" name="Text 21"/>
          <p:cNvSpPr txBox="1"/>
          <p:nvPr/>
        </p:nvSpPr>
        <p:spPr>
          <a:xfrm>
            <a:off x="12648895" y="6991502"/>
            <a:ext cx="442021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176" dirty="0">
                <a:solidFill>
                  <a:srgbClr val="88888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두기 · 공동매각</a:t>
            </a:r>
            <a:endParaRPr lang="en-US" sz="975" dirty="0"/>
          </a:p>
        </p:txBody>
      </p:sp>
      <p:sp>
        <p:nvSpPr>
          <p:cNvPr id="30" name="Text 22"/>
          <p:cNvSpPr txBox="1"/>
          <p:nvPr/>
        </p:nvSpPr>
        <p:spPr>
          <a:xfrm>
            <a:off x="12648895" y="7239305"/>
            <a:ext cx="4420210" cy="2578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6가지 합의 사항과 예시 수치를</a:t>
            </a:r>
            <a:endParaRPr lang="en-US" sz="1350" dirty="0"/>
          </a:p>
        </p:txBody>
      </p:sp>
      <p:sp>
        <p:nvSpPr>
          <p:cNvPr id="31" name="Text 23"/>
          <p:cNvSpPr txBox="1"/>
          <p:nvPr/>
        </p:nvSpPr>
        <p:spPr>
          <a:xfrm>
            <a:off x="12648895" y="7496251"/>
            <a:ext cx="4420210" cy="2578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B5B5B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함께 정리하는 것으로 시작합니다.</a:t>
            </a:r>
            <a:endParaRPr lang="en-US" sz="1350" dirty="0"/>
          </a:p>
        </p:txBody>
      </p:sp>
      <p:sp>
        <p:nvSpPr>
          <p:cNvPr id="32" name="Text 24"/>
          <p:cNvSpPr txBox="1"/>
          <p:nvPr/>
        </p:nvSpPr>
        <p:spPr>
          <a:xfrm>
            <a:off x="990295" y="9219895"/>
            <a:ext cx="16459200" cy="18105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buNone/>
            </a:pPr>
            <a:r>
              <a:rPr lang="en-US" sz="975" kern="0" spc="78" dirty="0">
                <a:solidFill>
                  <a:srgbClr val="52525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본 문서의 수치와 사례는 제안을 돕기 위한 예시입니다. 확정 조건은 참여 전에 계약으로 정합니다. 발행 · 정산 업무는 적법한 사업자와 역할을 정합니다.</a:t>
            </a:r>
            <a:endParaRPr lang="en-US" sz="97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2858</Words>
  <Application>Microsoft Macintosh PowerPoint</Application>
  <PresentationFormat>사용자 지정</PresentationFormat>
  <Paragraphs>606</Paragraphs>
  <Slides>23</Slides>
  <Notes>23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26" baseType="lpstr">
      <vt:lpstr>Malgun Gothic</vt:lpstr>
      <vt:lpstr>Arial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Generated by Gen-Spark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Multi-page HTML Content</dc:title>
  <dc:subject>PptxGenJS Presentation</dc:subject>
  <dc:creator>Visual Extract to PPTX Converter</dc:creator>
  <cp:lastModifiedBy>DAE YONG PARK</cp:lastModifiedBy>
  <cp:revision>2</cp:revision>
  <dcterms:created xsi:type="dcterms:W3CDTF">2026-10-27T20:21:59Z</dcterms:created>
  <dcterms:modified xsi:type="dcterms:W3CDTF">2026-10-27T20:29:34Z</dcterms:modified>
</cp:coreProperties>
</file>